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86412"/>
  </p:normalViewPr>
  <p:slideViewPr>
    <p:cSldViewPr snapToGrid="0">
      <p:cViewPr>
        <p:scale>
          <a:sx n="100" d="100"/>
          <a:sy n="100" d="100"/>
        </p:scale>
        <p:origin x="-1662" y="-174"/>
      </p:cViewPr>
      <p:guideLst>
        <p:guide orient="horz" pos="2448"/>
        <p:guide pos="3168"/>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D6FE3C-34D8-4B4B-9273-D907B0A3B964}" type="datetimeFigureOut">
              <a:rPr lang="nl-NL" smtClean="0"/>
              <a:t>29-5-2016</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69A89D-734B-4FAD-B6E7-2B864E72E489}" type="slidenum">
              <a:rPr lang="nl-NL" smtClean="0"/>
              <a:t>‹nr.›</a:t>
            </a:fld>
            <a:endParaRPr lang="nl-NL" dirty="0"/>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FF5F4-5691-49AF-9E16-FB22826F7264}" type="datetimeFigureOut">
              <a:rPr lang="nl-NL" smtClean="0"/>
              <a:t>29-5-2016</a:t>
            </a:fld>
            <a:endParaRPr lang="nl-NL" dirty="0"/>
          </a:p>
        </p:txBody>
      </p:sp>
      <p:sp>
        <p:nvSpPr>
          <p:cNvPr id="4" name="Tijdelijke aanduiding voor dia-afbeelding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A89D7-7603-4ECB-ADF6-F6CF2BE4F401}" type="slidenum">
              <a:rPr lang="nl-NL" smtClean="0"/>
              <a:t>‹nr.›</a:t>
            </a:fld>
            <a:endParaRPr lang="nl-NL" dirty="0"/>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uitenpagina">
    <p:spTree>
      <p:nvGrpSpPr>
        <p:cNvPr id="1" name=""/>
        <p:cNvGrpSpPr/>
        <p:nvPr/>
      </p:nvGrpSpPr>
      <p:grpSpPr>
        <a:xfrm>
          <a:off x="0" y="0"/>
          <a:ext cx="0" cy="0"/>
          <a:chOff x="0" y="0"/>
          <a:chExt cx="0" cy="0"/>
        </a:xfrm>
      </p:grpSpPr>
      <p:cxnSp>
        <p:nvCxnSpPr>
          <p:cNvPr id="3" name="Rechte verbindingslijn 2"/>
          <p:cNvCxnSpPr/>
          <p:nvPr userDrawn="1"/>
        </p:nvCxnSpPr>
        <p:spPr>
          <a:xfrm>
            <a:off x="329184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Rechte verbindingslijn 7"/>
          <p:cNvCxnSpPr/>
          <p:nvPr userDrawn="1"/>
        </p:nvCxnSpPr>
        <p:spPr>
          <a:xfrm>
            <a:off x="667512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Rechthoek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Rechthoek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nl-NL" dirty="0"/>
          </a:p>
        </p:txBody>
      </p:sp>
      <p:sp>
        <p:nvSpPr>
          <p:cNvPr id="12" name="Tijdelijke aanduiding voor afbeelding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nl-NL"/>
              <a:t>Klik op het pictogram als u een afbeelding wilt toevoegen</a:t>
            </a:r>
            <a:endParaRPr lang="nl-NL" dirty="0"/>
          </a:p>
        </p:txBody>
      </p:sp>
      <p:sp>
        <p:nvSpPr>
          <p:cNvPr id="13" name="Rechthoek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Rechthoek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ijdelijke aanduiding voor afbeelding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nl-NL"/>
              <a:t>Klik op het pictogram als u een afbeelding wilt toevoegen</a:t>
            </a:r>
            <a:endParaRPr lang="nl-NL" dirty="0"/>
          </a:p>
        </p:txBody>
      </p:sp>
      <p:sp>
        <p:nvSpPr>
          <p:cNvPr id="16" name="Rechthoek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7" name="Rechthoek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8" name="Tijdelijke aanduiding voor afbeelding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nl-NL"/>
              <a:t>Klik op het pictogram als u een afbeelding wilt toevoegen</a:t>
            </a:r>
            <a:endParaRPr lang="nl-NL" dirty="0"/>
          </a:p>
        </p:txBody>
      </p:sp>
      <p:sp>
        <p:nvSpPr>
          <p:cNvPr id="20" name="Rechthoek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2" name="Tijdelijke aanduiding voor tekst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1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bedrijfsnaam</a:t>
            </a:r>
          </a:p>
        </p:txBody>
      </p:sp>
      <p:sp>
        <p:nvSpPr>
          <p:cNvPr id="23" name="Tijdelijke aanduiding voor tekst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bedrijfsnaam</a:t>
            </a:r>
          </a:p>
        </p:txBody>
      </p:sp>
      <p:sp>
        <p:nvSpPr>
          <p:cNvPr id="24" name="Tijdelijke aanduiding voor tekst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bedrijfsadres</a:t>
            </a:r>
          </a:p>
        </p:txBody>
      </p:sp>
      <p:sp>
        <p:nvSpPr>
          <p:cNvPr id="25" name="Tijdelijke aanduiding voor tekst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telefoon</a:t>
            </a:r>
          </a:p>
        </p:txBody>
      </p:sp>
      <p:sp>
        <p:nvSpPr>
          <p:cNvPr id="26" name="Tijdelijke aanduiding voor tekst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E-MAIL</a:t>
            </a:r>
          </a:p>
        </p:txBody>
      </p:sp>
      <p:sp>
        <p:nvSpPr>
          <p:cNvPr id="27" name="Tijdelijke aanduiding voor tekst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URL van website</a:t>
            </a:r>
          </a:p>
        </p:txBody>
      </p:sp>
      <p:sp>
        <p:nvSpPr>
          <p:cNvPr id="28" name="Tijdelijke aanduiding voor tekst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Klik om tekst toe te voegen</a:t>
            </a:r>
          </a:p>
        </p:txBody>
      </p:sp>
      <p:sp>
        <p:nvSpPr>
          <p:cNvPr id="31" name="Rechthoek 30"/>
          <p:cNvSpPr/>
          <p:nvPr userDrawn="1"/>
        </p:nvSpPr>
        <p:spPr>
          <a:xfrm>
            <a:off x="10287000" y="-1"/>
            <a:ext cx="1676400" cy="849902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lang="nl-NL" sz="1600" dirty="0">
                <a:solidFill>
                  <a:prstClr val="white">
                    <a:lumMod val="50000"/>
                  </a:prstClr>
                </a:solidFill>
                <a:latin typeface="Calibri Light" panose="020F0302020204030204" pitchFamily="34" charset="0"/>
                <a:cs typeface="Calibri" panose="020F0502020204030204" pitchFamily="34" charset="0"/>
              </a:rPr>
              <a:t>Afdrukken:</a:t>
            </a:r>
          </a:p>
          <a:p>
            <a:pPr lvl="0">
              <a:spcBef>
                <a:spcPts val="300"/>
              </a:spcBef>
            </a:pPr>
            <a:r>
              <a:rPr lang="nl-NL" sz="1000" baseline="0" dirty="0">
                <a:solidFill>
                  <a:prstClr val="white">
                    <a:lumMod val="50000"/>
                  </a:prstClr>
                </a:solidFill>
                <a:latin typeface="Calibri Light" panose="020F0302020204030204" pitchFamily="34" charset="0"/>
                <a:cs typeface="Calibri" panose="020F0502020204030204" pitchFamily="34" charset="0"/>
              </a:rPr>
              <a:t>Voer enkele testafdrukken uit, want afdrukken op uw printer zien er mogelijk anders uit dan op onze printers. Experimenteer met de instelling Aanpassen aan papierformaat als dingen niet goed worden uitgelijnd. Deze vindt u in het venster Afdrukken, dat u kunt openen door op Dia’s op een volledige pagina te klikken.</a:t>
            </a:r>
          </a:p>
          <a:p>
            <a:pPr lvl="0">
              <a:spcBef>
                <a:spcPts val="1200"/>
              </a:spcBef>
            </a:pPr>
            <a:r>
              <a:rPr lang="nl-NL" sz="1000" dirty="0">
                <a:solidFill>
                  <a:prstClr val="white">
                    <a:lumMod val="50000"/>
                  </a:prstClr>
                </a:solidFill>
                <a:latin typeface="Calibri Light" panose="020F0302020204030204" pitchFamily="34" charset="0"/>
                <a:cs typeface="Calibri" panose="020F0502020204030204" pitchFamily="34" charset="0"/>
              </a:rPr>
              <a:t>En hebt u gezien dat er vouwlijnen voor u zijn toegevoegd? Ze zijn amper  te zien, maar als u de lijnen niet wilt weergeven in uw brochure, klikt u op Beeld en Diamodel en verwijdert u de lijnen voordat u een afdruk maakt.</a:t>
            </a:r>
          </a:p>
          <a:p>
            <a:pPr lvl="0">
              <a:spcBef>
                <a:spcPts val="1200"/>
              </a:spcBef>
            </a:pPr>
            <a:r>
              <a:rPr lang="nl-NL" sz="1600" dirty="0">
                <a:solidFill>
                  <a:prstClr val="white">
                    <a:lumMod val="50000"/>
                  </a:prstClr>
                </a:solidFill>
                <a:latin typeface="Calibri Light" panose="020F0302020204030204" pitchFamily="34" charset="0"/>
                <a:cs typeface="Calibri" panose="020F0502020204030204" pitchFamily="34" charset="0"/>
              </a:rPr>
              <a:t>De inhoud aanpassen:</a:t>
            </a:r>
          </a:p>
          <a:p>
            <a:pPr lvl="0">
              <a:spcBef>
                <a:spcPts val="300"/>
              </a:spcBef>
            </a:pPr>
            <a:r>
              <a:rPr lang="nl-NL" sz="1000" dirty="0">
                <a:solidFill>
                  <a:prstClr val="white">
                    <a:lumMod val="50000"/>
                  </a:prstClr>
                </a:solidFill>
                <a:latin typeface="Calibri Light" panose="020F0302020204030204" pitchFamily="34" charset="0"/>
                <a:cs typeface="Calibri" panose="020F0502020204030204" pitchFamily="34" charset="0"/>
              </a:rPr>
              <a:t>De tijdelijke aanduidingen in deze brochure zijn voor u opgemaakt. Klik op het tabblad Start op Opsommingstekens als u opsommingstekens wilt toevoegen aan of verwijderen uit tekst.</a:t>
            </a:r>
          </a:p>
          <a:p>
            <a:pPr lvl="0">
              <a:spcBef>
                <a:spcPts val="1200"/>
              </a:spcBef>
            </a:pPr>
            <a:r>
              <a:rPr lang="nl-NL" sz="1000" dirty="0">
                <a:solidFill>
                  <a:prstClr val="white">
                    <a:lumMod val="50000"/>
                  </a:prstClr>
                </a:solidFill>
                <a:latin typeface="Calibri Light" panose="020F0302020204030204" pitchFamily="34" charset="0"/>
                <a:cs typeface="Calibri" panose="020F0502020204030204" pitchFamily="34" charset="0"/>
              </a:rPr>
              <a:t>Als u meer tijdelijke aanduidingen voor titels, ondertitels of hoofdtekst nodig hebt, maakt u een kopie van wat u nodig hebt en sleept u het item naar de gewenste plaats. Via de hulplijnen van PowerPoint kunt u alles op elkaar uitlijnen.</a:t>
            </a:r>
          </a:p>
          <a:p>
            <a:pPr lvl="0">
              <a:spcBef>
                <a:spcPts val="1200"/>
              </a:spcBef>
            </a:pPr>
            <a:r>
              <a:rPr lang="nl-NL" sz="1000" dirty="0">
                <a:solidFill>
                  <a:prstClr val="white">
                    <a:lumMod val="50000"/>
                  </a:prstClr>
                </a:solidFill>
                <a:latin typeface="Calibri Light" panose="020F0302020204030204" pitchFamily="34" charset="0"/>
                <a:cs typeface="Calibri" panose="020F0502020204030204" pitchFamily="34" charset="0"/>
              </a:rPr>
              <a:t>Wilt u niet onze, maar uw eigen afbeeldingen gebruiken? Geen probleem! Klik op een afbeelding, druk op de toets Delete en klik op het pictogram om uw afbeelding toe te voegen.</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nnenpagina">
    <p:spTree>
      <p:nvGrpSpPr>
        <p:cNvPr id="1" name=""/>
        <p:cNvGrpSpPr/>
        <p:nvPr/>
      </p:nvGrpSpPr>
      <p:grpSpPr>
        <a:xfrm>
          <a:off x="0" y="0"/>
          <a:ext cx="0" cy="0"/>
          <a:chOff x="0" y="0"/>
          <a:chExt cx="0" cy="0"/>
        </a:xfrm>
      </p:grpSpPr>
      <p:cxnSp>
        <p:nvCxnSpPr>
          <p:cNvPr id="8" name="Rechte verbindingslijn 7"/>
          <p:cNvCxnSpPr/>
          <p:nvPr userDrawn="1"/>
        </p:nvCxnSpPr>
        <p:spPr>
          <a:xfrm>
            <a:off x="676656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Rechthoek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cxnSp>
        <p:nvCxnSpPr>
          <p:cNvPr id="29" name="Rechte verbindingslijn 2"/>
          <p:cNvCxnSpPr/>
          <p:nvPr userDrawn="1"/>
        </p:nvCxnSpPr>
        <p:spPr>
          <a:xfrm>
            <a:off x="3383280" y="0"/>
            <a:ext cx="0" cy="7772400"/>
          </a:xfrm>
          <a:prstGeom prst="line">
            <a:avLst/>
          </a:prstGeom>
          <a:ln>
            <a:solidFill>
              <a:schemeClr val="bg1">
                <a:lumMod val="9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Rechthoek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Rechthoek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2" name="Tijdelijke aanduiding voor afbeelding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nl-NL"/>
              <a:t>Klik op het pictogram als u een afbeelding wilt toevoegen</a:t>
            </a:r>
            <a:endParaRPr lang="nl-NL" dirty="0"/>
          </a:p>
        </p:txBody>
      </p:sp>
      <p:sp>
        <p:nvSpPr>
          <p:cNvPr id="13" name="Rechthoek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4" name="Rechthoek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Rechthoek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7" name="Rechthoek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1" name="Tijdelijke aanduiding voor tekst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Klik om tekst toe te voegen</a:t>
            </a:r>
          </a:p>
        </p:txBody>
      </p:sp>
      <p:sp>
        <p:nvSpPr>
          <p:cNvPr id="33" name="Tijdelijke aanduiding voor tekst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Klik om tekst toe te voegen</a:t>
            </a:r>
          </a:p>
        </p:txBody>
      </p:sp>
      <p:sp>
        <p:nvSpPr>
          <p:cNvPr id="34" name="Tijdelijke aanduiding voor afbeelding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nl-NL"/>
              <a:t>Klik op het pictogram als u een afbeelding wilt toevoegen</a:t>
            </a:r>
            <a:endParaRPr lang="nl-NL" dirty="0"/>
          </a:p>
        </p:txBody>
      </p:sp>
      <p:sp>
        <p:nvSpPr>
          <p:cNvPr id="36" name="Tijdelijke aanduiding voor tekst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Klik om tekst toe te voegen</a:t>
            </a:r>
          </a:p>
        </p:txBody>
      </p:sp>
      <p:sp>
        <p:nvSpPr>
          <p:cNvPr id="38" name="Tijdelijke aanduiding voor tekst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Klik om tekst toe te voegen</a:t>
            </a:r>
          </a:p>
        </p:txBody>
      </p:sp>
      <p:sp>
        <p:nvSpPr>
          <p:cNvPr id="40" name="Tijdelijke aanduiding voor tekst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nl-NL" dirty="0"/>
              <a:t>Klik om tekst toe te voegen</a:t>
            </a:r>
          </a:p>
        </p:txBody>
      </p:sp>
      <p:sp>
        <p:nvSpPr>
          <p:cNvPr id="43" name="Tijdelijke aanduiding voor tekst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lang="nl-NL" dirty="0"/>
              <a:t>Klik om tekst toe te voegen</a:t>
            </a:r>
          </a:p>
        </p:txBody>
      </p:sp>
      <p:sp>
        <p:nvSpPr>
          <p:cNvPr id="45" name="Tijdelijke aanduiding voor tekst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lang="nl-NL" dirty="0"/>
              <a:t>Klik om tekst toe te voegen</a:t>
            </a:r>
          </a:p>
        </p:txBody>
      </p:sp>
      <p:sp>
        <p:nvSpPr>
          <p:cNvPr id="46" name="Tijdelijke aanduiding voor tekst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lang="nl-NL" dirty="0"/>
              <a:t>Klik om tekst toe te voegen</a:t>
            </a:r>
          </a:p>
        </p:txBody>
      </p:sp>
      <p:sp>
        <p:nvSpPr>
          <p:cNvPr id="47" name="Tijdelijke aanduiding voor tekst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lang="nl-NL" dirty="0"/>
              <a:t>Klik om tekst toe te voegen</a:t>
            </a:r>
          </a:p>
        </p:txBody>
      </p:sp>
      <p:sp>
        <p:nvSpPr>
          <p:cNvPr id="25" name="Rechthoek 24"/>
          <p:cNvSpPr/>
          <p:nvPr userDrawn="1"/>
        </p:nvSpPr>
        <p:spPr>
          <a:xfrm>
            <a:off x="10287000" y="0"/>
            <a:ext cx="1676400" cy="848269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lang="nl-NL" sz="1600" dirty="0">
                <a:solidFill>
                  <a:prstClr val="white">
                    <a:lumMod val="50000"/>
                  </a:prstClr>
                </a:solidFill>
                <a:latin typeface="Calibri Light" panose="020F0302020204030204" pitchFamily="34" charset="0"/>
                <a:cs typeface="Calibri" panose="020F0502020204030204" pitchFamily="34" charset="0"/>
              </a:rPr>
              <a:t>Afdrukken :</a:t>
            </a:r>
          </a:p>
          <a:p>
            <a:pPr lvl="0">
              <a:spcBef>
                <a:spcPts val="300"/>
              </a:spcBef>
            </a:pPr>
            <a:r>
              <a:rPr lang="nl-NL" sz="1000" baseline="0" dirty="0">
                <a:solidFill>
                  <a:prstClr val="white">
                    <a:lumMod val="50000"/>
                  </a:prstClr>
                </a:solidFill>
                <a:latin typeface="Calibri Light" panose="020F0302020204030204" pitchFamily="34" charset="0"/>
                <a:cs typeface="Calibri" panose="020F0502020204030204" pitchFamily="34" charset="0"/>
              </a:rPr>
              <a:t>Voer enkele testafdrukken uit, want afdrukken op uw printer zien er mogelijk anders uit dan op onze printers. Experimenteer met de instelling Aanpassen aan papierformaat als dingen niet goed worden uitgelijnd. Deze vindt u in het venster Afdrukken, dat u kunt openen door op Dia’s op een volledige pagina te klikken.</a:t>
            </a:r>
          </a:p>
          <a:p>
            <a:pPr lvl="0">
              <a:spcBef>
                <a:spcPts val="1200"/>
              </a:spcBef>
            </a:pPr>
            <a:r>
              <a:rPr lang="nl-NL" sz="1000" dirty="0">
                <a:solidFill>
                  <a:prstClr val="white">
                    <a:lumMod val="50000"/>
                  </a:prstClr>
                </a:solidFill>
                <a:latin typeface="Calibri Light" panose="020F0302020204030204" pitchFamily="34" charset="0"/>
                <a:cs typeface="Calibri" panose="020F0502020204030204" pitchFamily="34" charset="0"/>
              </a:rPr>
              <a:t>En hebt u gezien dat er vouwlijnen voor u zijn toegevoegd? Ze zijn amper  te zien, maar als u de lijnen niet wilt weergeven in uw brochure, klikt u op Beeld en Diamodel en verwijdert u de lijnen voordat u een afdruk maakt.</a:t>
            </a:r>
          </a:p>
          <a:p>
            <a:pPr lvl="0">
              <a:spcBef>
                <a:spcPts val="1200"/>
              </a:spcBef>
            </a:pPr>
            <a:r>
              <a:rPr lang="nl-NL" sz="1600" dirty="0">
                <a:solidFill>
                  <a:prstClr val="white">
                    <a:lumMod val="50000"/>
                  </a:prstClr>
                </a:solidFill>
                <a:latin typeface="Calibri Light" panose="020F0302020204030204" pitchFamily="34" charset="0"/>
                <a:cs typeface="Calibri" panose="020F0502020204030204" pitchFamily="34" charset="0"/>
              </a:rPr>
              <a:t>De inhoud aanpassen :</a:t>
            </a:r>
          </a:p>
          <a:p>
            <a:pPr lvl="0">
              <a:spcBef>
                <a:spcPts val="300"/>
              </a:spcBef>
            </a:pPr>
            <a:r>
              <a:rPr lang="nl-NL" sz="1000" dirty="0">
                <a:solidFill>
                  <a:prstClr val="white">
                    <a:lumMod val="50000"/>
                  </a:prstClr>
                </a:solidFill>
                <a:latin typeface="Calibri Light" panose="020F0302020204030204" pitchFamily="34" charset="0"/>
                <a:cs typeface="Calibri" panose="020F0502020204030204" pitchFamily="34" charset="0"/>
              </a:rPr>
              <a:t>De tijdelijke aanduidingen in deze brochure zijn voor u opgemaakt. Klik op het tabblad Start op Opsommingstekens als u opsommingstekens wilt toevoegen aan of verwijderen uit tekst.</a:t>
            </a:r>
          </a:p>
          <a:p>
            <a:pPr lvl="0">
              <a:spcBef>
                <a:spcPts val="1200"/>
              </a:spcBef>
            </a:pPr>
            <a:r>
              <a:rPr lang="nl-NL" sz="1000" dirty="0">
                <a:solidFill>
                  <a:prstClr val="white">
                    <a:lumMod val="50000"/>
                  </a:prstClr>
                </a:solidFill>
                <a:latin typeface="Calibri Light" panose="020F0302020204030204" pitchFamily="34" charset="0"/>
                <a:cs typeface="Calibri" panose="020F0502020204030204" pitchFamily="34" charset="0"/>
              </a:rPr>
              <a:t>Als u meer tijdelijke aanduidingen voor titels, ondertitels of hoofdtekst nodig hebt, maakt u een kopie van wat u nodig hebt en sleept u het item naar de gewenste plaats. Via de hulplijnen van PowerPoint kunt u alles op elkaar uitlijnen.</a:t>
            </a:r>
          </a:p>
          <a:p>
            <a:pPr lvl="0">
              <a:spcBef>
                <a:spcPts val="1200"/>
              </a:spcBef>
            </a:pPr>
            <a:r>
              <a:rPr lang="nl-NL" sz="1000" dirty="0">
                <a:solidFill>
                  <a:prstClr val="white">
                    <a:lumMod val="50000"/>
                  </a:prstClr>
                </a:solidFill>
                <a:latin typeface="Calibri Light" panose="020F0302020204030204" pitchFamily="34" charset="0"/>
                <a:cs typeface="Calibri" panose="020F0502020204030204" pitchFamily="34" charset="0"/>
              </a:rPr>
              <a:t>Wilt u niet onze, maar uw eigen afbeeldingen gebruiken? Geen probleem! Klik op een afbeelding, druk op de toets Delete en klik op het pictogram om uw afbeelding toe te voegen.</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nl-NL" smtClean="0"/>
              <a:t>29-5-2016</a:t>
            </a:fld>
            <a:endParaRPr lang="nl-NL" dirty="0"/>
          </a:p>
        </p:txBody>
      </p:sp>
      <p:sp>
        <p:nvSpPr>
          <p:cNvPr id="5" name="Tijdelijke aanduiding voor voettekst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lang="nl-NL" smtClean="0"/>
              <a:t>‹nr.›</a:t>
            </a:fld>
            <a:endParaRPr lang="nl-NL" dirty="0"/>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tif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34" name="Tijdelijke aanduiding voor afbeelding 3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62987" y="692215"/>
            <a:ext cx="2338086" cy="1087169"/>
          </a:xfrm>
        </p:spPr>
      </p:pic>
      <p:pic>
        <p:nvPicPr>
          <p:cNvPr id="35" name="Tijdelijke aanduiding voor afbeelding 34"/>
          <p:cNvPicPr>
            <a:picLocks noGrp="1" noChangeAspect="1"/>
          </p:cNvPicPr>
          <p:nvPr>
            <p:ph type="pic" sz="quarter" idx="11"/>
          </p:nvPr>
        </p:nvPicPr>
        <p:blipFill>
          <a:blip r:embed="rId3" cstate="print">
            <a:extLst>
              <a:ext uri="{28A0092B-C50C-407E-A947-70E740481C1C}">
                <a14:useLocalDpi xmlns:a14="http://schemas.microsoft.com/office/drawing/2010/main" val="0"/>
              </a:ext>
            </a:extLst>
          </a:blip>
          <a:stretch>
            <a:fillRect/>
          </a:stretch>
        </p:blipFill>
        <p:spPr>
          <a:xfrm>
            <a:off x="3737832" y="6018028"/>
            <a:ext cx="2471420" cy="834174"/>
          </a:xfrm>
        </p:spPr>
      </p:pic>
      <p:pic>
        <p:nvPicPr>
          <p:cNvPr id="6" name="Tijdelijke aanduiding voor afbeelding 5"/>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12930" r="12930"/>
          <a:stretch>
            <a:fillRect/>
          </a:stretch>
        </p:blipFill>
        <p:spPr>
          <a:xfrm>
            <a:off x="7141083" y="1901825"/>
            <a:ext cx="2450592" cy="2834767"/>
          </a:xfrm>
        </p:spPr>
      </p:pic>
      <p:sp>
        <p:nvSpPr>
          <p:cNvPr id="2" name="Tijdelijke aanduiding voor tekst 1"/>
          <p:cNvSpPr>
            <a:spLocks noGrp="1"/>
          </p:cNvSpPr>
          <p:nvPr>
            <p:ph type="body" sz="quarter" idx="13"/>
          </p:nvPr>
        </p:nvSpPr>
        <p:spPr>
          <a:xfrm>
            <a:off x="7142163" y="692215"/>
            <a:ext cx="2449511" cy="1209609"/>
          </a:xfrm>
        </p:spPr>
        <p:txBody>
          <a:bodyPr/>
          <a:lstStyle/>
          <a:p>
            <a:endParaRPr lang="nl-NL" dirty="0"/>
          </a:p>
          <a:p>
            <a:endParaRPr lang="nl-NL" dirty="0"/>
          </a:p>
        </p:txBody>
      </p:sp>
      <p:sp>
        <p:nvSpPr>
          <p:cNvPr id="8" name="Tekstvak 7"/>
          <p:cNvSpPr txBox="1"/>
          <p:nvPr/>
        </p:nvSpPr>
        <p:spPr>
          <a:xfrm>
            <a:off x="7149527" y="5148648"/>
            <a:ext cx="2442147" cy="1477328"/>
          </a:xfrm>
          <a:prstGeom prst="rect">
            <a:avLst/>
          </a:prstGeom>
          <a:solidFill>
            <a:schemeClr val="accent1">
              <a:lumMod val="40000"/>
              <a:lumOff val="60000"/>
            </a:schemeClr>
          </a:solidFill>
        </p:spPr>
        <p:txBody>
          <a:bodyPr wrap="square" rtlCol="0">
            <a:spAutoFit/>
          </a:bodyPr>
          <a:lstStyle/>
          <a:p>
            <a:pPr algn="ctr"/>
            <a:r>
              <a:rPr lang="nl-NL" dirty="0"/>
              <a:t>Deze folder is bedoeld voor ouders en kraamverzorgenden van natuurlijke kraamzorg </a:t>
            </a:r>
          </a:p>
        </p:txBody>
      </p:sp>
      <p:sp>
        <p:nvSpPr>
          <p:cNvPr id="7" name="Rechthoek 6"/>
          <p:cNvSpPr/>
          <p:nvPr/>
        </p:nvSpPr>
        <p:spPr>
          <a:xfrm>
            <a:off x="462987" y="1791600"/>
            <a:ext cx="2338086" cy="1936171"/>
          </a:xfrm>
          <a:prstGeom prst="rect">
            <a:avLst/>
          </a:prstGeom>
          <a:solidFill>
            <a:schemeClr val="accent2">
              <a:lumMod val="60000"/>
              <a:lumOff val="40000"/>
            </a:schemeClr>
          </a:solidFill>
        </p:spPr>
        <p:txBody>
          <a:bodyPr wrap="square">
            <a:spAutoFit/>
          </a:bodyPr>
          <a:lstStyle/>
          <a:p>
            <a:pPr marL="457200">
              <a:lnSpc>
                <a:spcPct val="107000"/>
              </a:lnSpc>
              <a:spcAft>
                <a:spcPts val="0"/>
              </a:spcAft>
            </a:pPr>
            <a:r>
              <a:rPr lang="nl-NL" sz="800" b="1" dirty="0">
                <a:solidFill>
                  <a:schemeClr val="tx2"/>
                </a:solidFill>
                <a:latin typeface="Calibri" charset="0"/>
                <a:ea typeface="Calibri" charset="0"/>
                <a:cs typeface="Times New Roman" charset="0"/>
              </a:rPr>
              <a:t>Een Doula kan ingeschakeld worden</a:t>
            </a:r>
          </a:p>
          <a:p>
            <a:pPr marL="457200">
              <a:lnSpc>
                <a:spcPct val="107000"/>
              </a:lnSpc>
              <a:spcAft>
                <a:spcPts val="0"/>
              </a:spcAft>
            </a:pPr>
            <a:r>
              <a:rPr lang="nl-NL" sz="800" dirty="0">
                <a:solidFill>
                  <a:schemeClr val="tx2"/>
                </a:solidFill>
                <a:latin typeface="Calibri" charset="0"/>
                <a:ea typeface="Calibri" charset="0"/>
                <a:cs typeface="Times New Roman" charset="0"/>
              </a:rPr>
              <a:t>Het woord 'Doula' (spreek uit: Doela) is van oorsprong oud-Grieks en betekent in die taal 'dienende vrouw'.  Een </a:t>
            </a:r>
            <a:r>
              <a:rPr lang="nl-NL" sz="800" dirty="0" err="1">
                <a:solidFill>
                  <a:schemeClr val="tx2"/>
                </a:solidFill>
                <a:latin typeface="Calibri" charset="0"/>
                <a:ea typeface="Calibri" charset="0"/>
                <a:cs typeface="Times New Roman" charset="0"/>
              </a:rPr>
              <a:t>Doula</a:t>
            </a:r>
            <a:r>
              <a:rPr lang="nl-NL" sz="800" dirty="0">
                <a:solidFill>
                  <a:schemeClr val="tx2"/>
                </a:solidFill>
                <a:latin typeface="Calibri" charset="0"/>
                <a:ea typeface="Calibri" charset="0"/>
                <a:cs typeface="Times New Roman" charset="0"/>
              </a:rPr>
              <a:t> kan het beste omschreven worden als een zwangerschaps- en bevallingscoach. Het is een ervaren en kundige vrouw, die aanstaande ouders op een niet-medische manier ondersteunt tijdens de zwangerschap, de geboorte van hun kindje en in de periode erna. Zij wijkt gedurende de hele bevalling niet van de zijde van de barende vrouw.</a:t>
            </a:r>
          </a:p>
          <a:p>
            <a:pPr marL="457200">
              <a:lnSpc>
                <a:spcPct val="107000"/>
              </a:lnSpc>
              <a:spcAft>
                <a:spcPts val="800"/>
              </a:spcAft>
            </a:pPr>
            <a:r>
              <a:rPr lang="nl-NL" sz="800" b="1" dirty="0" err="1">
                <a:solidFill>
                  <a:srgbClr val="000000"/>
                </a:solidFill>
                <a:latin typeface="Calibri" charset="0"/>
                <a:ea typeface="Calibri" charset="0"/>
                <a:cs typeface="Times New Roman" charset="0"/>
              </a:rPr>
              <a:t>www.doulawerkt.nl</a:t>
            </a:r>
            <a:endParaRPr lang="nl-NL" sz="800" b="1" dirty="0">
              <a:latin typeface="Calibri" charset="0"/>
              <a:ea typeface="Calibri" charset="0"/>
              <a:cs typeface="Times New Roman" charset="0"/>
            </a:endParaRPr>
          </a:p>
        </p:txBody>
      </p:sp>
      <p:sp>
        <p:nvSpPr>
          <p:cNvPr id="13" name="Rechthoek 12"/>
          <p:cNvSpPr/>
          <p:nvPr/>
        </p:nvSpPr>
        <p:spPr>
          <a:xfrm>
            <a:off x="462987" y="3790145"/>
            <a:ext cx="2341932" cy="3062057"/>
          </a:xfrm>
          <a:prstGeom prst="rect">
            <a:avLst/>
          </a:prstGeom>
          <a:solidFill>
            <a:schemeClr val="accent2">
              <a:lumMod val="60000"/>
              <a:lumOff val="40000"/>
            </a:schemeClr>
          </a:solidFill>
        </p:spPr>
        <p:txBody>
          <a:bodyPr wrap="square">
            <a:spAutoFit/>
          </a:bodyPr>
          <a:lstStyle/>
          <a:p>
            <a:pPr marL="457200">
              <a:spcAft>
                <a:spcPts val="0"/>
              </a:spcAft>
            </a:pPr>
            <a:r>
              <a:rPr lang="nl-NL" sz="700" b="1" dirty="0">
                <a:solidFill>
                  <a:schemeClr val="tx2"/>
                </a:solidFill>
                <a:latin typeface="Calibri" charset="0"/>
                <a:ea typeface="Calibri" charset="0"/>
                <a:cs typeface="Times New Roman" charset="0"/>
              </a:rPr>
              <a:t>Handvatten voor de kraamverzorgende</a:t>
            </a:r>
          </a:p>
          <a:p>
            <a:pPr marL="457200">
              <a:spcAft>
                <a:spcPts val="0"/>
              </a:spcAft>
            </a:pPr>
            <a:r>
              <a:rPr lang="nl-NL" sz="700" dirty="0">
                <a:solidFill>
                  <a:schemeClr val="tx2"/>
                </a:solidFill>
                <a:latin typeface="Calibri" charset="0"/>
                <a:ea typeface="Calibri" charset="0"/>
                <a:cs typeface="Times New Roman" charset="0"/>
              </a:rPr>
              <a:t>Lees: bevallingsplan.</a:t>
            </a:r>
          </a:p>
          <a:p>
            <a:pPr marL="457200">
              <a:spcAft>
                <a:spcPts val="0"/>
              </a:spcAft>
            </a:pPr>
            <a:endParaRPr lang="nl-NL" sz="700" dirty="0">
              <a:solidFill>
                <a:schemeClr val="tx2"/>
              </a:solidFill>
              <a:latin typeface="Calibri" charset="0"/>
              <a:ea typeface="Calibri" charset="0"/>
              <a:cs typeface="Times New Roman" charset="0"/>
            </a:endParaRPr>
          </a:p>
          <a:p>
            <a:pPr marL="457200">
              <a:lnSpc>
                <a:spcPct val="107000"/>
              </a:lnSpc>
              <a:spcAft>
                <a:spcPts val="0"/>
              </a:spcAft>
            </a:pPr>
            <a:r>
              <a:rPr lang="nl-NL" sz="700" dirty="0">
                <a:solidFill>
                  <a:schemeClr val="tx2"/>
                </a:solidFill>
                <a:latin typeface="Calibri" charset="0"/>
                <a:ea typeface="Calibri" charset="0"/>
                <a:cs typeface="Times New Roman" charset="0"/>
              </a:rPr>
              <a:t>Maak de barende krachtig door jezelf kleiner te maken, je stem dimmen, zorg voor rust, breng haar naar haar lichaamsbewustzijn door bevestiging in je stem bij de weeën, of bij bijna aanraking, zodat zij je hand kan pakken als zij dit zelf wil. </a:t>
            </a:r>
          </a:p>
          <a:p>
            <a:pPr marL="457200">
              <a:lnSpc>
                <a:spcPct val="107000"/>
              </a:lnSpc>
              <a:spcAft>
                <a:spcPts val="0"/>
              </a:spcAft>
            </a:pPr>
            <a:r>
              <a:rPr lang="nl-NL" sz="700" dirty="0">
                <a:solidFill>
                  <a:schemeClr val="tx2"/>
                </a:solidFill>
                <a:latin typeface="Calibri" charset="0"/>
                <a:ea typeface="Calibri" charset="0"/>
                <a:cs typeface="Times New Roman" charset="0"/>
              </a:rPr>
              <a:t>Lage rug-massage/druk geven als dit gewenst is. </a:t>
            </a:r>
          </a:p>
          <a:p>
            <a:pPr marL="457200">
              <a:lnSpc>
                <a:spcPct val="107000"/>
              </a:lnSpc>
              <a:spcAft>
                <a:spcPts val="0"/>
              </a:spcAft>
            </a:pPr>
            <a:r>
              <a:rPr lang="nl-NL" sz="700" dirty="0">
                <a:solidFill>
                  <a:schemeClr val="tx2"/>
                </a:solidFill>
                <a:latin typeface="Calibri" charset="0"/>
                <a:ea typeface="Calibri" charset="0"/>
                <a:cs typeface="Times New Roman" charset="0"/>
              </a:rPr>
              <a:t>Washandjes voor verkoeling, drinken aanbieden en vergeet de aanstaande vader niet; begeleid hem in het proces. </a:t>
            </a:r>
          </a:p>
          <a:p>
            <a:pPr marL="457200">
              <a:lnSpc>
                <a:spcPct val="107000"/>
              </a:lnSpc>
              <a:spcAft>
                <a:spcPts val="0"/>
              </a:spcAft>
            </a:pPr>
            <a:r>
              <a:rPr lang="nl-NL" sz="700" dirty="0">
                <a:solidFill>
                  <a:schemeClr val="tx2"/>
                </a:solidFill>
                <a:latin typeface="Calibri" charset="0"/>
                <a:ea typeface="Calibri" charset="0"/>
                <a:cs typeface="Times New Roman" charset="0"/>
              </a:rPr>
              <a:t>Zorg dragen voor zo weinig mogelijk prikkels.</a:t>
            </a:r>
          </a:p>
          <a:p>
            <a:pPr marL="457200">
              <a:lnSpc>
                <a:spcPct val="107000"/>
              </a:lnSpc>
              <a:spcAft>
                <a:spcPts val="0"/>
              </a:spcAft>
            </a:pPr>
            <a:r>
              <a:rPr lang="nl-NL" sz="700" dirty="0">
                <a:solidFill>
                  <a:schemeClr val="tx2"/>
                </a:solidFill>
                <a:latin typeface="Calibri" charset="0"/>
                <a:ea typeface="Calibri" charset="0"/>
                <a:cs typeface="Times New Roman" charset="0"/>
              </a:rPr>
              <a:t>Zorg voor gedimd licht op de verloskamer. Neem waxinelichtjes mee op batterijen om bijv. in de badkamer geen felle lamp aan te hoeven doen.</a:t>
            </a:r>
          </a:p>
          <a:p>
            <a:pPr marL="457200">
              <a:lnSpc>
                <a:spcPct val="107000"/>
              </a:lnSpc>
              <a:spcAft>
                <a:spcPts val="0"/>
              </a:spcAft>
            </a:pPr>
            <a:r>
              <a:rPr lang="nl-NL" sz="700" dirty="0">
                <a:solidFill>
                  <a:schemeClr val="tx2"/>
                </a:solidFill>
                <a:latin typeface="Calibri" charset="0"/>
                <a:ea typeface="Calibri" charset="0"/>
                <a:cs typeface="Times New Roman" charset="0"/>
              </a:rPr>
              <a:t>Zorg voor een kleine zaklantaarn, zodat je bij kan lichten bij geboorte of hechten en er geen felle lampen aan hoeven.</a:t>
            </a:r>
          </a:p>
          <a:p>
            <a:pPr marL="457200">
              <a:lnSpc>
                <a:spcPct val="107000"/>
              </a:lnSpc>
              <a:spcAft>
                <a:spcPts val="0"/>
              </a:spcAft>
            </a:pPr>
            <a:r>
              <a:rPr lang="nl-NL" sz="700" dirty="0">
                <a:solidFill>
                  <a:schemeClr val="tx2"/>
                </a:solidFill>
                <a:latin typeface="Calibri" charset="0"/>
                <a:ea typeface="Calibri" charset="0"/>
                <a:cs typeface="Times New Roman" charset="0"/>
              </a:rPr>
              <a:t>Neem lavendelolie mee waarbij je je polsen licht insmeert voor een aangename geur.</a:t>
            </a:r>
          </a:p>
          <a:p>
            <a:pPr marL="457200">
              <a:lnSpc>
                <a:spcPct val="107000"/>
              </a:lnSpc>
              <a:spcAft>
                <a:spcPts val="800"/>
              </a:spcAft>
            </a:pPr>
            <a:r>
              <a:rPr lang="nl-NL" sz="700" dirty="0">
                <a:solidFill>
                  <a:schemeClr val="tx2"/>
                </a:solidFill>
                <a:latin typeface="Calibri" charset="0"/>
                <a:ea typeface="Calibri" charset="0"/>
                <a:cs typeface="Times New Roman" charset="0"/>
              </a:rPr>
              <a:t>Zorg ervoor dat de flitser uit staat op de fotocamera. </a:t>
            </a:r>
            <a:endParaRPr lang="nl-NL" sz="700" dirty="0">
              <a:solidFill>
                <a:schemeClr val="tx2"/>
              </a:solidFill>
              <a:effectLst/>
              <a:latin typeface="Calibri" charset="0"/>
              <a:ea typeface="Calibri" charset="0"/>
              <a:cs typeface="Times New Roman" charset="0"/>
            </a:endParaRPr>
          </a:p>
        </p:txBody>
      </p:sp>
      <p:sp>
        <p:nvSpPr>
          <p:cNvPr id="25" name="Rechthoek 24"/>
          <p:cNvSpPr/>
          <p:nvPr/>
        </p:nvSpPr>
        <p:spPr>
          <a:xfrm>
            <a:off x="7141083" y="932328"/>
            <a:ext cx="2497992" cy="646331"/>
          </a:xfrm>
          <a:prstGeom prst="rect">
            <a:avLst/>
          </a:prstGeom>
          <a:solidFill>
            <a:schemeClr val="accent1">
              <a:lumMod val="40000"/>
              <a:lumOff val="60000"/>
            </a:schemeClr>
          </a:solidFill>
        </p:spPr>
        <p:txBody>
          <a:bodyPr wrap="none">
            <a:spAutoFit/>
          </a:bodyPr>
          <a:lstStyle/>
          <a:p>
            <a:pPr algn="ctr"/>
            <a:r>
              <a:rPr lang="nl-NL" dirty="0"/>
              <a:t>Als je thuis niet bevalt, </a:t>
            </a:r>
          </a:p>
          <a:p>
            <a:pPr algn="ctr"/>
            <a:r>
              <a:rPr lang="nl-NL" dirty="0"/>
              <a:t>maar poliklinisch</a:t>
            </a:r>
          </a:p>
        </p:txBody>
      </p:sp>
      <p:sp>
        <p:nvSpPr>
          <p:cNvPr id="11" name="Rechthoek 10"/>
          <p:cNvSpPr/>
          <p:nvPr/>
        </p:nvSpPr>
        <p:spPr>
          <a:xfrm>
            <a:off x="3737831" y="706092"/>
            <a:ext cx="2471420" cy="5311936"/>
          </a:xfrm>
          <a:prstGeom prst="rect">
            <a:avLst/>
          </a:prstGeom>
          <a:solidFill>
            <a:schemeClr val="accent1">
              <a:lumMod val="40000"/>
              <a:lumOff val="60000"/>
            </a:schemeClr>
          </a:solidFill>
        </p:spPr>
        <p:txBody>
          <a:bodyPr wrap="square">
            <a:noAutofit/>
          </a:bodyPr>
          <a:lstStyle/>
          <a:p>
            <a:pPr marL="457200" marR="0" lvl="0" indent="0" defTabSz="914400" eaLnBrk="1" fontAlgn="auto" latinLnBrk="0" hangingPunct="1">
              <a:lnSpc>
                <a:spcPct val="106000"/>
              </a:lnSpc>
              <a:spcBef>
                <a:spcPts val="0"/>
              </a:spcBef>
              <a:spcAft>
                <a:spcPts val="0"/>
              </a:spcAft>
              <a:buClrTx/>
              <a:buSzTx/>
              <a:buFontTx/>
              <a:buNone/>
              <a:tabLst/>
              <a:defRPr/>
            </a:pPr>
            <a:r>
              <a:rPr kumimoji="0" lang="nl-NL" sz="800" b="1" u="none" strike="noStrike" kern="1200" cap="none" spc="0" normalizeH="0" baseline="0" noProof="0" dirty="0">
                <a:ln>
                  <a:noFill/>
                </a:ln>
                <a:solidFill>
                  <a:srgbClr val="000000"/>
                </a:solidFill>
                <a:effectLst/>
                <a:uLnTx/>
                <a:uFillTx/>
                <a:latin typeface="Calibri"/>
                <a:ea typeface="Calibri"/>
              </a:rPr>
              <a:t>De geboorte tas:</a:t>
            </a:r>
            <a:endParaRPr kumimoji="0" lang="nl-NL" sz="1200" b="0" u="none" strike="noStrike" kern="0" cap="none" spc="0" normalizeH="0" baseline="0" noProof="0" dirty="0">
              <a:ln>
                <a:noFill/>
              </a:ln>
              <a:solidFill>
                <a:sysClr val="windowText" lastClr="000000"/>
              </a:solidFill>
              <a:effectLst/>
              <a:uLnTx/>
              <a:uFillTx/>
              <a:latin typeface="Times New Roman"/>
              <a:ea typeface="Times New Roman"/>
            </a:endParaRPr>
          </a:p>
          <a:p>
            <a:pPr marL="457200" marR="0" lvl="0" indent="0" defTabSz="914400" eaLnBrk="1" fontAlgn="auto" latinLnBrk="0" hangingPunct="1">
              <a:lnSpc>
                <a:spcPct val="106000"/>
              </a:lnSpc>
              <a:spcBef>
                <a:spcPts val="0"/>
              </a:spcBef>
              <a:spcAft>
                <a:spcPts val="0"/>
              </a:spcAft>
              <a:buClrTx/>
              <a:buSzTx/>
              <a:buFontTx/>
              <a:buNone/>
              <a:tabLst/>
              <a:defRPr/>
            </a:pPr>
            <a:r>
              <a:rPr kumimoji="0" lang="nl-NL" sz="800" b="0" u="none" strike="noStrike" kern="1200" cap="none" spc="0" normalizeH="0" baseline="0" noProof="0" dirty="0">
                <a:ln>
                  <a:noFill/>
                </a:ln>
                <a:solidFill>
                  <a:srgbClr val="000000"/>
                </a:solidFill>
                <a:effectLst/>
                <a:uLnTx/>
                <a:uFillTx/>
                <a:latin typeface="Calibri"/>
                <a:ea typeface="Calibri"/>
              </a:rPr>
              <a:t>De geboorte tas is de tas die je mee neemt naar het ziekenhuis;</a:t>
            </a:r>
            <a:r>
              <a:rPr kumimoji="0" lang="nl-NL" sz="800" b="0" u="none" strike="noStrike" kern="1200" cap="none" spc="0" normalizeH="0" noProof="0" dirty="0">
                <a:ln>
                  <a:noFill/>
                </a:ln>
                <a:solidFill>
                  <a:srgbClr val="000000"/>
                </a:solidFill>
                <a:effectLst/>
                <a:uLnTx/>
                <a:uFillTx/>
                <a:latin typeface="Calibri"/>
                <a:ea typeface="Calibri"/>
              </a:rPr>
              <a:t> </a:t>
            </a:r>
            <a:r>
              <a:rPr kumimoji="0" lang="nl-NL" sz="800" b="0" u="none" strike="noStrike" kern="1200" cap="none" spc="0" normalizeH="0" baseline="0" noProof="0" dirty="0">
                <a:ln>
                  <a:noFill/>
                </a:ln>
                <a:solidFill>
                  <a:srgbClr val="000000"/>
                </a:solidFill>
                <a:effectLst/>
                <a:uLnTx/>
                <a:uFillTx/>
                <a:latin typeface="Calibri"/>
                <a:ea typeface="Calibri"/>
              </a:rPr>
              <a:t>klaarzetten vier weken voor de uitgerekende datum.</a:t>
            </a:r>
            <a:endParaRPr kumimoji="0" lang="nl-NL" sz="1200" b="0" u="none" strike="noStrike" kern="0" cap="none" spc="0" normalizeH="0" baseline="0" noProof="0" dirty="0">
              <a:ln>
                <a:noFill/>
              </a:ln>
              <a:solidFill>
                <a:sysClr val="windowText" lastClr="000000"/>
              </a:solidFill>
              <a:effectLst/>
              <a:uLnTx/>
              <a:uFillTx/>
              <a:latin typeface="Times New Roman"/>
              <a:ea typeface="Times New Roman"/>
            </a:endParaRPr>
          </a:p>
          <a:p>
            <a:pPr marL="457200" marR="0" lvl="0" indent="0" defTabSz="914400" eaLnBrk="1" fontAlgn="auto" latinLnBrk="0" hangingPunct="1">
              <a:lnSpc>
                <a:spcPct val="106000"/>
              </a:lnSpc>
              <a:spcBef>
                <a:spcPts val="0"/>
              </a:spcBef>
              <a:spcAft>
                <a:spcPts val="0"/>
              </a:spcAft>
              <a:buClrTx/>
              <a:buSzTx/>
              <a:buFontTx/>
              <a:buNone/>
              <a:tabLst/>
              <a:defRPr/>
            </a:pPr>
            <a:r>
              <a:rPr kumimoji="0" lang="nl-NL" sz="800" b="0" u="none" strike="noStrike" kern="1200" cap="none" spc="0" normalizeH="0" baseline="0" noProof="0" dirty="0">
                <a:ln>
                  <a:noFill/>
                </a:ln>
                <a:solidFill>
                  <a:srgbClr val="000000"/>
                </a:solidFill>
                <a:effectLst/>
                <a:uLnTx/>
                <a:uFillTx/>
                <a:latin typeface="Calibri"/>
                <a:ea typeface="Calibri"/>
              </a:rPr>
              <a:t>In de geboorte tas zitten kleding en toiletspullen voor papa en mama en kleertjes voor de baby.</a:t>
            </a:r>
            <a:endParaRPr kumimoji="0" lang="nl-NL" sz="1200" b="0" u="none" strike="noStrike" kern="0" cap="none" spc="0" normalizeH="0" baseline="0" noProof="0" dirty="0">
              <a:ln>
                <a:noFill/>
              </a:ln>
              <a:solidFill>
                <a:sysClr val="windowText" lastClr="000000"/>
              </a:solidFill>
              <a:effectLst/>
              <a:uLnTx/>
              <a:uFillTx/>
              <a:latin typeface="Times New Roman"/>
              <a:ea typeface="Times New Roman"/>
            </a:endParaRPr>
          </a:p>
          <a:p>
            <a:pPr marL="457200" marR="0" lvl="0" indent="0" defTabSz="914400" eaLnBrk="1" fontAlgn="auto" latinLnBrk="0" hangingPunct="1">
              <a:lnSpc>
                <a:spcPct val="106000"/>
              </a:lnSpc>
              <a:spcBef>
                <a:spcPts val="0"/>
              </a:spcBef>
              <a:spcAft>
                <a:spcPts val="0"/>
              </a:spcAft>
              <a:buClrTx/>
              <a:buSzTx/>
              <a:buFontTx/>
              <a:buNone/>
              <a:tabLst/>
              <a:defRPr/>
            </a:pPr>
            <a:r>
              <a:rPr kumimoji="0" lang="nl-NL" sz="800" b="1" u="none" strike="noStrike" kern="1200" cap="none" spc="0" normalizeH="0" baseline="0" noProof="0" dirty="0">
                <a:ln>
                  <a:noFill/>
                </a:ln>
                <a:solidFill>
                  <a:srgbClr val="000000"/>
                </a:solidFill>
                <a:effectLst/>
                <a:uLnTx/>
                <a:uFillTx/>
                <a:latin typeface="Calibri"/>
                <a:ea typeface="Calibri"/>
              </a:rPr>
              <a:t>Inhoud voor de baby:</a:t>
            </a:r>
            <a:endParaRPr kumimoji="0" lang="nl-NL" sz="1200" b="0" u="none" strike="noStrike" kern="0" cap="none" spc="0" normalizeH="0" baseline="0" noProof="0" dirty="0">
              <a:ln>
                <a:noFill/>
              </a:ln>
              <a:solidFill>
                <a:sysClr val="windowText" lastClr="000000"/>
              </a:solidFill>
              <a:effectLst/>
              <a:uLnTx/>
              <a:uFillTx/>
              <a:latin typeface="Times New Roman"/>
              <a:ea typeface="Times New Roman"/>
            </a:endParaRPr>
          </a:p>
          <a:p>
            <a:pPr marL="457200" marR="0" lvl="0" indent="0" defTabSz="914400" eaLnBrk="1" fontAlgn="auto" latinLnBrk="0" hangingPunct="1">
              <a:lnSpc>
                <a:spcPct val="106000"/>
              </a:lnSpc>
              <a:spcBef>
                <a:spcPts val="0"/>
              </a:spcBef>
              <a:spcAft>
                <a:spcPts val="0"/>
              </a:spcAft>
              <a:buClrTx/>
              <a:buSzTx/>
              <a:buFontTx/>
              <a:buNone/>
              <a:tabLst/>
              <a:defRPr/>
            </a:pPr>
            <a:r>
              <a:rPr kumimoji="0" lang="nl-NL" sz="800" b="0" u="none" strike="noStrike" kern="1200" cap="none" spc="0" normalizeH="0" baseline="0" noProof="0" dirty="0">
                <a:ln>
                  <a:noFill/>
                </a:ln>
                <a:solidFill>
                  <a:srgbClr val="000000"/>
                </a:solidFill>
                <a:effectLst/>
                <a:uLnTx/>
                <a:uFillTx/>
                <a:latin typeface="Calibri"/>
                <a:ea typeface="Calibri"/>
              </a:rPr>
              <a:t>2 baby mutsjes, 2 rompertjes, 2 paar sokjes, 2 truitjes, 2 benendoeken of 2 broekjes, jasje, wollen dekentje. </a:t>
            </a:r>
            <a:endParaRPr lang="nl-NL" sz="1200" kern="0" dirty="0">
              <a:solidFill>
                <a:sysClr val="windowText" lastClr="000000"/>
              </a:solidFill>
              <a:latin typeface="Times New Roman"/>
              <a:ea typeface="Times New Roman"/>
            </a:endParaRPr>
          </a:p>
          <a:p>
            <a:pPr marL="457200" lvl="0">
              <a:lnSpc>
                <a:spcPct val="106000"/>
              </a:lnSpc>
              <a:defRPr/>
            </a:pPr>
            <a:r>
              <a:rPr kumimoji="0" lang="nl-NL" sz="800" b="1" u="none" strike="noStrike" kern="1200" cap="none" spc="0" normalizeH="0" baseline="0" noProof="0" dirty="0">
                <a:ln>
                  <a:noFill/>
                </a:ln>
                <a:solidFill>
                  <a:srgbClr val="000000"/>
                </a:solidFill>
                <a:effectLst/>
                <a:uLnTx/>
                <a:uFillTx/>
                <a:latin typeface="Calibri"/>
                <a:ea typeface="Calibri"/>
              </a:rPr>
              <a:t>Inhoud voor de moeder:</a:t>
            </a:r>
            <a:r>
              <a:rPr kumimoji="0" lang="nl-NL" sz="800" b="0" u="none" strike="noStrike" kern="1200" cap="none" spc="0" normalizeH="0" baseline="0" noProof="0" dirty="0">
                <a:ln>
                  <a:noFill/>
                </a:ln>
                <a:solidFill>
                  <a:srgbClr val="000000"/>
                </a:solidFill>
                <a:effectLst/>
                <a:uLnTx/>
                <a:uFillTx/>
                <a:latin typeface="Calibri"/>
                <a:ea typeface="Calibri"/>
              </a:rPr>
              <a:t> 2 pyjamajasjes met knoopsluiting voor, 2 paar wollen sokken, </a:t>
            </a:r>
            <a:r>
              <a:rPr lang="nl-NL" sz="800" dirty="0">
                <a:solidFill>
                  <a:srgbClr val="000000"/>
                </a:solidFill>
                <a:latin typeface="Calibri"/>
                <a:ea typeface="Calibri"/>
              </a:rPr>
              <a:t>2 </a:t>
            </a:r>
            <a:r>
              <a:rPr kumimoji="0" lang="nl-NL" sz="800" b="0" u="none" strike="noStrike" kern="1200" cap="none" spc="0" normalizeH="0" baseline="0" noProof="0" dirty="0">
                <a:ln>
                  <a:noFill/>
                </a:ln>
                <a:solidFill>
                  <a:srgbClr val="000000"/>
                </a:solidFill>
                <a:effectLst/>
                <a:uLnTx/>
                <a:uFillTx/>
                <a:latin typeface="Calibri"/>
                <a:ea typeface="Calibri"/>
              </a:rPr>
              <a:t>grote onderbroeken, 2 hemdjes, een voeding BH, toilet artikelen, makkelijke warme kleding om naar huis te gaan. (afhankelijk van het weer)</a:t>
            </a:r>
            <a:endParaRPr kumimoji="0" lang="nl-NL" sz="1200" b="0" u="none" strike="noStrike" kern="0" cap="none" spc="0" normalizeH="0" baseline="0" noProof="0" dirty="0">
              <a:ln>
                <a:noFill/>
              </a:ln>
              <a:solidFill>
                <a:sysClr val="windowText" lastClr="000000"/>
              </a:solidFill>
              <a:effectLst/>
              <a:uLnTx/>
              <a:uFillTx/>
              <a:latin typeface="Times New Roman"/>
              <a:ea typeface="Times New Roman"/>
            </a:endParaRPr>
          </a:p>
          <a:p>
            <a:pPr marL="457200" marR="0" lvl="0" indent="0" defTabSz="914400" eaLnBrk="1" fontAlgn="auto" latinLnBrk="0" hangingPunct="1">
              <a:lnSpc>
                <a:spcPct val="106000"/>
              </a:lnSpc>
              <a:spcBef>
                <a:spcPts val="0"/>
              </a:spcBef>
              <a:spcAft>
                <a:spcPts val="800"/>
              </a:spcAft>
              <a:buClrTx/>
              <a:buSzTx/>
              <a:buFontTx/>
              <a:buNone/>
              <a:tabLst/>
              <a:defRPr/>
            </a:pPr>
            <a:r>
              <a:rPr lang="nl-NL" sz="800" dirty="0">
                <a:solidFill>
                  <a:srgbClr val="000000"/>
                </a:solidFill>
                <a:latin typeface="Calibri"/>
                <a:ea typeface="Calibri"/>
              </a:rPr>
              <a:t>Borstvoedingsthee, druivensuiker, een voedzame koek. </a:t>
            </a:r>
            <a:r>
              <a:rPr kumimoji="0" lang="nl-NL" sz="800" b="0" u="none" strike="noStrike" kern="1200" cap="none" spc="0" normalizeH="0" baseline="0" noProof="0" dirty="0">
                <a:ln>
                  <a:noFill/>
                </a:ln>
                <a:solidFill>
                  <a:srgbClr val="000000"/>
                </a:solidFill>
                <a:effectLst/>
                <a:uLnTx/>
                <a:uFillTx/>
                <a:latin typeface="Calibri"/>
                <a:ea typeface="Calibri"/>
              </a:rPr>
              <a:t>Neem ook mee: fotocamera, kraamdossier, bevallingsplan, telefoon, oplader, iets te</a:t>
            </a:r>
            <a:r>
              <a:rPr kumimoji="0" lang="nl-NL" sz="800" b="0" u="none" strike="noStrike" kern="1200" cap="none" spc="0" normalizeH="0" noProof="0" dirty="0">
                <a:ln>
                  <a:noFill/>
                </a:ln>
                <a:solidFill>
                  <a:srgbClr val="000000"/>
                </a:solidFill>
                <a:effectLst/>
                <a:uLnTx/>
                <a:uFillTx/>
                <a:latin typeface="Calibri"/>
                <a:ea typeface="Calibri"/>
              </a:rPr>
              <a:t> </a:t>
            </a:r>
            <a:r>
              <a:rPr kumimoji="0" lang="nl-NL" sz="800" b="0" u="none" strike="noStrike" kern="1200" cap="none" spc="0" normalizeH="0" baseline="0" noProof="0" dirty="0">
                <a:ln>
                  <a:noFill/>
                </a:ln>
                <a:solidFill>
                  <a:srgbClr val="000000"/>
                </a:solidFill>
                <a:effectLst/>
                <a:uLnTx/>
                <a:uFillTx/>
                <a:latin typeface="Calibri"/>
                <a:ea typeface="Calibri"/>
              </a:rPr>
              <a:t>lezen, verzekeringspasje, een euro munt voor de rolstoel.</a:t>
            </a:r>
            <a:r>
              <a:rPr kumimoji="0" lang="nl-NL" sz="800" b="0" u="none" strike="noStrike" kern="1200" cap="none" spc="0" normalizeH="0" noProof="0" dirty="0">
                <a:ln>
                  <a:noFill/>
                </a:ln>
                <a:solidFill>
                  <a:srgbClr val="000000"/>
                </a:solidFill>
                <a:effectLst/>
                <a:uLnTx/>
                <a:uFillTx/>
                <a:latin typeface="Calibri"/>
                <a:ea typeface="Calibri"/>
              </a:rPr>
              <a:t> </a:t>
            </a:r>
            <a:r>
              <a:rPr kumimoji="0" lang="nl-NL" sz="800" b="0" u="none" strike="noStrike" kern="1200" cap="none" spc="0" normalizeH="0" baseline="0" noProof="0" dirty="0">
                <a:ln>
                  <a:noFill/>
                </a:ln>
                <a:solidFill>
                  <a:srgbClr val="000000"/>
                </a:solidFill>
                <a:effectLst/>
                <a:uLnTx/>
                <a:uFillTx/>
                <a:latin typeface="Calibri"/>
                <a:ea typeface="Calibri"/>
              </a:rPr>
              <a:t>Oefen de maxi cosy van tevoren hoe je deze</a:t>
            </a:r>
            <a:r>
              <a:rPr kumimoji="0" lang="nl-NL" sz="800" b="0" u="none" strike="noStrike" kern="1200" cap="none" spc="0" normalizeH="0" noProof="0" dirty="0">
                <a:ln>
                  <a:noFill/>
                </a:ln>
                <a:solidFill>
                  <a:srgbClr val="000000"/>
                </a:solidFill>
                <a:effectLst/>
                <a:uLnTx/>
                <a:uFillTx/>
                <a:latin typeface="Calibri"/>
                <a:ea typeface="Calibri"/>
              </a:rPr>
              <a:t> </a:t>
            </a:r>
            <a:r>
              <a:rPr kumimoji="0" lang="nl-NL" sz="800" b="0" u="none" strike="noStrike" kern="1200" cap="none" spc="0" normalizeH="0" baseline="0" noProof="0" dirty="0">
                <a:ln>
                  <a:noFill/>
                </a:ln>
                <a:solidFill>
                  <a:srgbClr val="000000"/>
                </a:solidFill>
                <a:effectLst/>
                <a:uLnTx/>
                <a:uFillTx/>
                <a:latin typeface="Calibri"/>
                <a:ea typeface="Calibri"/>
              </a:rPr>
              <a:t>in de gordel van de auto moet bevestigen.</a:t>
            </a:r>
            <a:r>
              <a:rPr kumimoji="0" lang="nl-NL" sz="800" b="0" u="none" strike="noStrike" kern="1200" cap="none" spc="0" normalizeH="0" noProof="0" dirty="0">
                <a:ln>
                  <a:noFill/>
                </a:ln>
                <a:solidFill>
                  <a:srgbClr val="000000"/>
                </a:solidFill>
                <a:effectLst/>
                <a:uLnTx/>
                <a:uFillTx/>
                <a:latin typeface="Calibri"/>
                <a:ea typeface="Calibri"/>
              </a:rPr>
              <a:t> </a:t>
            </a:r>
            <a:r>
              <a:rPr kumimoji="0" lang="nl-NL" sz="800" b="0" u="none" strike="noStrike" kern="1200" cap="none" spc="0" normalizeH="0" baseline="0" noProof="0" dirty="0">
                <a:ln>
                  <a:noFill/>
                </a:ln>
                <a:solidFill>
                  <a:srgbClr val="000000"/>
                </a:solidFill>
                <a:effectLst/>
                <a:uLnTx/>
                <a:uFillTx/>
                <a:latin typeface="Calibri"/>
                <a:ea typeface="Calibri"/>
              </a:rPr>
              <a:t>Voor de thuiskomst met de baby zorg je dat het wiegje is </a:t>
            </a:r>
            <a:r>
              <a:rPr kumimoji="0" lang="nl-NL" sz="800" u="none" strike="noStrike" kern="1200" cap="none" spc="0" normalizeH="0" noProof="0" dirty="0">
                <a:ln>
                  <a:noFill/>
                </a:ln>
                <a:solidFill>
                  <a:srgbClr val="000000"/>
                </a:solidFill>
                <a:effectLst/>
                <a:uLnTx/>
                <a:uFillTx/>
                <a:latin typeface="Calibri"/>
                <a:ea typeface="Calibri"/>
              </a:rPr>
              <a:t>opgemaakt</a:t>
            </a:r>
            <a:r>
              <a:rPr kumimoji="0" lang="nl-NL" sz="800" b="0" u="none" strike="noStrike" kern="1200" cap="none" spc="0" normalizeH="0" baseline="0" noProof="0" dirty="0">
                <a:ln>
                  <a:noFill/>
                </a:ln>
                <a:solidFill>
                  <a:srgbClr val="000000"/>
                </a:solidFill>
                <a:effectLst/>
                <a:uLnTx/>
                <a:uFillTx/>
                <a:latin typeface="Calibri"/>
                <a:ea typeface="Calibri"/>
              </a:rPr>
              <a:t>, dat de kruiken klaar staan om te vullen. Ook zorg je ervoor dat de temperatuur in huis op  kamertemperatuur is</a:t>
            </a:r>
            <a:r>
              <a:rPr lang="nl-NL" sz="800" dirty="0">
                <a:solidFill>
                  <a:srgbClr val="000000"/>
                </a:solidFill>
                <a:latin typeface="Calibri"/>
                <a:ea typeface="Calibri"/>
              </a:rPr>
              <a:t>. </a:t>
            </a:r>
            <a:r>
              <a:rPr kumimoji="0" lang="nl-NL" sz="800" b="0" u="none" strike="noStrike" kern="1200" cap="none" spc="0" normalizeH="0" baseline="0" noProof="0" dirty="0">
                <a:ln>
                  <a:noFill/>
                </a:ln>
                <a:solidFill>
                  <a:srgbClr val="000000"/>
                </a:solidFill>
                <a:effectLst/>
                <a:uLnTx/>
                <a:uFillTx/>
                <a:latin typeface="Calibri"/>
                <a:ea typeface="Calibri"/>
              </a:rPr>
              <a:t>Zorg dat alles in huis is, zoals bij de intake verteld is.</a:t>
            </a:r>
          </a:p>
          <a:p>
            <a:pPr marL="457200" marR="0" lvl="0" indent="0" defTabSz="914400" eaLnBrk="1" fontAlgn="auto" latinLnBrk="0" hangingPunct="1">
              <a:lnSpc>
                <a:spcPct val="106000"/>
              </a:lnSpc>
              <a:spcBef>
                <a:spcPts val="0"/>
              </a:spcBef>
              <a:spcAft>
                <a:spcPts val="800"/>
              </a:spcAft>
              <a:buClrTx/>
              <a:buSzTx/>
              <a:buFontTx/>
              <a:buNone/>
              <a:tabLst/>
              <a:defRPr/>
            </a:pPr>
            <a:r>
              <a:rPr kumimoji="0" lang="nl-NL" sz="800" b="0" u="none" strike="noStrike" kern="1200" cap="none" spc="0" normalizeH="0" baseline="0" noProof="0" dirty="0">
                <a:ln>
                  <a:noFill/>
                </a:ln>
                <a:solidFill>
                  <a:srgbClr val="000000"/>
                </a:solidFill>
                <a:effectLst/>
                <a:uLnTx/>
                <a:uFillTx/>
                <a:latin typeface="Calibri"/>
                <a:ea typeface="Calibri"/>
              </a:rPr>
              <a:t>Info: </a:t>
            </a:r>
          </a:p>
          <a:p>
            <a:pPr marL="457200" marR="0" lvl="0" indent="0" defTabSz="914400" eaLnBrk="1" fontAlgn="auto" latinLnBrk="0" hangingPunct="1">
              <a:lnSpc>
                <a:spcPct val="106000"/>
              </a:lnSpc>
              <a:spcBef>
                <a:spcPts val="0"/>
              </a:spcBef>
              <a:spcAft>
                <a:spcPts val="800"/>
              </a:spcAft>
              <a:buClrTx/>
              <a:buSzTx/>
              <a:buFontTx/>
              <a:buNone/>
              <a:tabLst/>
              <a:defRPr/>
            </a:pPr>
            <a:r>
              <a:rPr lang="nl-NL" sz="800" dirty="0">
                <a:solidFill>
                  <a:srgbClr val="000000"/>
                </a:solidFill>
                <a:latin typeface="Calibri"/>
                <a:ea typeface="Calibri"/>
              </a:rPr>
              <a:t>www.natuurlijkekraamzorg.eu</a:t>
            </a:r>
          </a:p>
          <a:p>
            <a:pPr marL="457200" marR="0" lvl="0" indent="0" defTabSz="914400" eaLnBrk="1" fontAlgn="auto" latinLnBrk="0" hangingPunct="1">
              <a:lnSpc>
                <a:spcPct val="106000"/>
              </a:lnSpc>
              <a:spcBef>
                <a:spcPts val="0"/>
              </a:spcBef>
              <a:spcAft>
                <a:spcPts val="800"/>
              </a:spcAft>
              <a:buClrTx/>
              <a:buSzTx/>
              <a:buFontTx/>
              <a:buNone/>
              <a:tabLst/>
              <a:defRPr/>
            </a:pPr>
            <a:r>
              <a:rPr kumimoji="0" lang="nl-NL" sz="800" b="0" strike="noStrike" kern="0" cap="none" spc="0" normalizeH="0" baseline="0" noProof="0" dirty="0">
                <a:ln>
                  <a:noFill/>
                </a:ln>
                <a:solidFill>
                  <a:srgbClr val="000000"/>
                </a:solidFill>
                <a:effectLst/>
                <a:uLnTx/>
                <a:uFillTx/>
                <a:latin typeface="Calibri"/>
                <a:ea typeface="Times New Roman"/>
              </a:rPr>
              <a:t>www.doulawerkt.nl</a:t>
            </a:r>
            <a:endParaRPr lang="nl-NL" sz="800" kern="0" dirty="0">
              <a:solidFill>
                <a:srgbClr val="000000"/>
              </a:solidFill>
              <a:latin typeface="Calibri"/>
              <a:ea typeface="Times New Roman"/>
            </a:endParaRPr>
          </a:p>
          <a:p>
            <a:pPr marL="457200" marR="0" lvl="0" indent="0" defTabSz="914400" eaLnBrk="1" fontAlgn="auto" latinLnBrk="0" hangingPunct="1">
              <a:lnSpc>
                <a:spcPct val="106000"/>
              </a:lnSpc>
              <a:spcBef>
                <a:spcPts val="0"/>
              </a:spcBef>
              <a:spcAft>
                <a:spcPts val="800"/>
              </a:spcAft>
              <a:buClrTx/>
              <a:buSzTx/>
              <a:buFontTx/>
              <a:buNone/>
              <a:tabLst/>
              <a:defRPr/>
            </a:pPr>
            <a:r>
              <a:rPr lang="nl-NL" sz="800" kern="0" dirty="0">
                <a:solidFill>
                  <a:schemeClr val="tx2"/>
                </a:solidFill>
                <a:latin typeface="Calibri" panose="020F0502020204030204" pitchFamily="34" charset="0"/>
                <a:ea typeface="Times New Roman"/>
              </a:rPr>
              <a:t>www.elkesteinhilber.nl</a:t>
            </a:r>
          </a:p>
          <a:p>
            <a:pPr marL="457200" marR="0" lvl="0" indent="0" defTabSz="914400" eaLnBrk="1" fontAlgn="auto" latinLnBrk="0" hangingPunct="1">
              <a:lnSpc>
                <a:spcPct val="106000"/>
              </a:lnSpc>
              <a:spcBef>
                <a:spcPts val="0"/>
              </a:spcBef>
              <a:spcAft>
                <a:spcPts val="800"/>
              </a:spcAft>
              <a:buClrTx/>
              <a:buSzTx/>
              <a:buFontTx/>
              <a:buNone/>
              <a:tabLst/>
              <a:defRPr/>
            </a:pPr>
            <a:r>
              <a:rPr kumimoji="0" lang="nl-NL" sz="800" b="0" u="none" strike="noStrike" kern="1200" cap="none" spc="0" normalizeH="0" baseline="0" noProof="0" dirty="0">
                <a:ln>
                  <a:noFill/>
                </a:ln>
                <a:solidFill>
                  <a:srgbClr val="000000"/>
                </a:solidFill>
                <a:effectLst/>
                <a:uLnTx/>
                <a:uFillTx/>
                <a:latin typeface="calibri" charset="0"/>
                <a:ea typeface="Calibri"/>
              </a:rPr>
              <a:t>Gemaakt</a:t>
            </a:r>
            <a:r>
              <a:rPr kumimoji="0" lang="nl-NL" sz="800" b="0" u="none" strike="noStrike" kern="1200" cap="none" spc="0" normalizeH="0" noProof="0" dirty="0">
                <a:ln>
                  <a:noFill/>
                </a:ln>
                <a:solidFill>
                  <a:srgbClr val="000000"/>
                </a:solidFill>
                <a:effectLst/>
                <a:uLnTx/>
                <a:uFillTx/>
                <a:latin typeface="calibri" charset="0"/>
                <a:ea typeface="Calibri"/>
              </a:rPr>
              <a:t> door: </a:t>
            </a:r>
            <a:r>
              <a:rPr lang="nl-NL" sz="800" dirty="0">
                <a:solidFill>
                  <a:schemeClr val="tx2"/>
                </a:solidFill>
                <a:latin typeface="calibri" charset="0"/>
              </a:rPr>
              <a:t>Hélène</a:t>
            </a:r>
            <a:r>
              <a:rPr lang="nl-NL" sz="800" dirty="0">
                <a:solidFill>
                  <a:schemeClr val="tx2"/>
                </a:solidFill>
                <a:latin typeface="calibri" charset="0"/>
                <a:ea typeface="Calibri"/>
              </a:rPr>
              <a:t> S</a:t>
            </a:r>
            <a:r>
              <a:rPr lang="nl-NL" sz="800" dirty="0">
                <a:solidFill>
                  <a:srgbClr val="000000"/>
                </a:solidFill>
                <a:latin typeface="calibri" charset="0"/>
                <a:ea typeface="Calibri"/>
              </a:rPr>
              <a:t>oudijn, voor de opleiding Natuurlijke Kraamzorg Mei 2016</a:t>
            </a:r>
            <a:r>
              <a:rPr kumimoji="0" lang="nl-NL" sz="800" b="0" u="none" strike="noStrike" kern="0" cap="none" spc="0" normalizeH="0" baseline="0" noProof="0" dirty="0">
                <a:ln>
                  <a:noFill/>
                </a:ln>
                <a:solidFill>
                  <a:srgbClr val="000000"/>
                </a:solidFill>
                <a:effectLst/>
                <a:uLnTx/>
                <a:uFillTx/>
                <a:latin typeface="calibri" charset="0"/>
                <a:ea typeface="Calibri"/>
              </a:rPr>
              <a:t>    </a:t>
            </a:r>
            <a:endParaRPr kumimoji="0" lang="nl-NL" sz="800" b="0" u="none" strike="noStrike" kern="0" cap="none" spc="0" normalizeH="0" baseline="0" noProof="0" dirty="0">
              <a:ln>
                <a:noFill/>
              </a:ln>
              <a:solidFill>
                <a:sysClr val="windowText" lastClr="000000"/>
              </a:solidFill>
              <a:effectLst/>
              <a:uLnTx/>
              <a:uFillTx/>
              <a:latin typeface="calibri" charset="0"/>
              <a:ea typeface="Times New Roman"/>
            </a:endParaRPr>
          </a:p>
          <a:p>
            <a:pPr marL="0" marR="0" lvl="0" indent="0" defTabSz="914400" eaLnBrk="1" fontAlgn="auto" latinLnBrk="0" hangingPunct="1">
              <a:lnSpc>
                <a:spcPct val="106000"/>
              </a:lnSpc>
              <a:spcBef>
                <a:spcPts val="0"/>
              </a:spcBef>
              <a:spcAft>
                <a:spcPts val="800"/>
              </a:spcAft>
              <a:buClrTx/>
              <a:buSzTx/>
              <a:buFontTx/>
              <a:buNone/>
              <a:tabLst/>
              <a:defRPr/>
            </a:pPr>
            <a:r>
              <a:rPr kumimoji="0" lang="nl-NL" sz="1800" b="0" i="1" u="none" strike="noStrike" kern="1200" cap="none" spc="0" normalizeH="0" baseline="0" noProof="0" dirty="0">
                <a:ln>
                  <a:noFill/>
                </a:ln>
                <a:solidFill>
                  <a:srgbClr val="000000"/>
                </a:solidFill>
                <a:effectLst/>
                <a:uLnTx/>
                <a:uFillTx/>
                <a:latin typeface="Calibri"/>
                <a:ea typeface="Calibri"/>
              </a:rPr>
              <a:t>  </a:t>
            </a:r>
            <a:endParaRPr kumimoji="0" lang="nl-NL" sz="1200" b="0" i="0" u="none" strike="noStrike" kern="0" cap="none" spc="0" normalizeH="0" baseline="0" noProof="0" dirty="0">
              <a:ln>
                <a:noFill/>
              </a:ln>
              <a:solidFill>
                <a:sysClr val="windowText" lastClr="000000"/>
              </a:solidFill>
              <a:effectLst/>
              <a:uLnTx/>
              <a:uFillTx/>
              <a:latin typeface="Times New Roman"/>
              <a:ea typeface="Times New Roman"/>
            </a:endParaRPr>
          </a:p>
        </p:txBody>
      </p:sp>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3" name="Tijdelijke aanduiding voor afbeelding 12"/>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57200" y="679453"/>
            <a:ext cx="2450592" cy="1239231"/>
          </a:xfrm>
        </p:spPr>
      </p:pic>
      <p:pic>
        <p:nvPicPr>
          <p:cNvPr id="16" name="Tijdelijke aanduiding voor afbeelding 15"/>
          <p:cNvPicPr>
            <a:picLocks noGrp="1" noChangeAspect="1"/>
          </p:cNvPicPr>
          <p:nvPr>
            <p:ph type="pic" sz="quarter" idx="22"/>
          </p:nvPr>
        </p:nvPicPr>
        <p:blipFill>
          <a:blip r:embed="rId3" cstate="print">
            <a:extLst>
              <a:ext uri="{28A0092B-C50C-407E-A947-70E740481C1C}">
                <a14:useLocalDpi xmlns:a14="http://schemas.microsoft.com/office/drawing/2010/main" val="0"/>
              </a:ext>
            </a:extLst>
          </a:blip>
          <a:stretch>
            <a:fillRect/>
          </a:stretch>
        </p:blipFill>
        <p:spPr>
          <a:xfrm>
            <a:off x="3836945" y="5719576"/>
            <a:ext cx="2451101" cy="1035188"/>
          </a:xfrm>
        </p:spPr>
      </p:pic>
      <p:sp>
        <p:nvSpPr>
          <p:cNvPr id="68" name="Tijdelijke aanduiding voor tekst 67"/>
          <p:cNvSpPr>
            <a:spLocks noGrp="1"/>
          </p:cNvSpPr>
          <p:nvPr>
            <p:ph type="body" sz="quarter" idx="28"/>
          </p:nvPr>
        </p:nvSpPr>
        <p:spPr>
          <a:xfrm>
            <a:off x="457200" y="1918684"/>
            <a:ext cx="2450592" cy="3168503"/>
          </a:xfrm>
          <a:solidFill>
            <a:schemeClr val="accent1">
              <a:lumMod val="40000"/>
              <a:lumOff val="60000"/>
            </a:schemeClr>
          </a:solidFill>
          <a:ln>
            <a:solidFill>
              <a:schemeClr val="accent1"/>
            </a:solidFill>
          </a:ln>
        </p:spPr>
        <p:txBody>
          <a:bodyPr/>
          <a:lstStyle/>
          <a:p>
            <a:r>
              <a:rPr lang="nl-NL" sz="800" dirty="0">
                <a:latin typeface="calibri" charset="0"/>
              </a:rPr>
              <a:t>In de opleiding heb ik geleerd dat de geboorte van een kind intens is voor het kind en de ouders.</a:t>
            </a:r>
          </a:p>
          <a:p>
            <a:r>
              <a:rPr lang="nl-NL" sz="800" dirty="0">
                <a:latin typeface="calibri" charset="0"/>
              </a:rPr>
              <a:t>Het kind moet aarden en de ouders worden mama en papa.</a:t>
            </a:r>
          </a:p>
          <a:p>
            <a:r>
              <a:rPr lang="nl-NL" sz="800" dirty="0">
                <a:latin typeface="calibri" charset="0"/>
              </a:rPr>
              <a:t>De geboorte vindt plaats met rust, ritme, warmte, omhulling en veiligheid.</a:t>
            </a:r>
          </a:p>
          <a:p>
            <a:r>
              <a:rPr lang="nl-NL" sz="800" dirty="0">
                <a:latin typeface="calibri" charset="0"/>
              </a:rPr>
              <a:t>Op een warme plek, liefdevol en veilig, duidelijkheid en vertrouwen, vanuit het binnenste van de moederschoot gedragen, door water op de aarde komt.</a:t>
            </a:r>
          </a:p>
          <a:p>
            <a:r>
              <a:rPr lang="nl-NL" sz="800" dirty="0">
                <a:latin typeface="calibri" charset="0"/>
              </a:rPr>
              <a:t>En waarbij er voor ons als kraamverzorgende een mooie taak ligt:  Het zorgen met liefde en warmte, omhulling, rust, regelmaat, goede voeding en een verzorgd huishouden</a:t>
            </a:r>
          </a:p>
          <a:p>
            <a:endParaRPr lang="nl-NL" dirty="0"/>
          </a:p>
        </p:txBody>
      </p:sp>
      <p:sp>
        <p:nvSpPr>
          <p:cNvPr id="6" name="Tijdelijke aanduiding voor tekst 5"/>
          <p:cNvSpPr>
            <a:spLocks noGrp="1"/>
          </p:cNvSpPr>
          <p:nvPr>
            <p:ph type="body" sz="quarter" idx="20"/>
          </p:nvPr>
        </p:nvSpPr>
        <p:spPr>
          <a:xfrm>
            <a:off x="3860800" y="712381"/>
            <a:ext cx="2451100" cy="4901610"/>
          </a:xfrm>
          <a:solidFill>
            <a:schemeClr val="bg2"/>
          </a:solidFill>
        </p:spPr>
        <p:txBody>
          <a:bodyPr/>
          <a:lstStyle/>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endParaRPr lang="nl-NL" sz="800" b="1" dirty="0">
              <a:latin typeface="calibri" charset="0"/>
            </a:endParaRPr>
          </a:p>
          <a:p>
            <a:r>
              <a:rPr lang="nl-NL" sz="800" b="1" dirty="0">
                <a:solidFill>
                  <a:schemeClr val="accent3">
                    <a:lumMod val="50000"/>
                  </a:schemeClr>
                </a:solidFill>
                <a:latin typeface="calibri" charset="0"/>
              </a:rPr>
              <a:t>Als je thuis niet bevalt, hoe bereid ik mij voor op de thuis verplaatste bevalling</a:t>
            </a:r>
            <a:endParaRPr lang="nl-NL" sz="800" dirty="0">
              <a:solidFill>
                <a:schemeClr val="accent3">
                  <a:lumMod val="50000"/>
                </a:schemeClr>
              </a:solidFill>
              <a:latin typeface="calibri" charset="0"/>
            </a:endParaRPr>
          </a:p>
          <a:p>
            <a:r>
              <a:rPr lang="nl-NL" sz="800" b="1" dirty="0">
                <a:solidFill>
                  <a:schemeClr val="accent3">
                    <a:lumMod val="50000"/>
                  </a:schemeClr>
                </a:solidFill>
                <a:latin typeface="calibri" charset="0"/>
              </a:rPr>
              <a:t> </a:t>
            </a:r>
            <a:endParaRPr lang="nl-NL" sz="800" dirty="0">
              <a:solidFill>
                <a:schemeClr val="accent3">
                  <a:lumMod val="50000"/>
                </a:schemeClr>
              </a:solidFill>
              <a:latin typeface="calibri" charset="0"/>
            </a:endParaRPr>
          </a:p>
          <a:p>
            <a:r>
              <a:rPr lang="nl-NL" sz="800" dirty="0">
                <a:solidFill>
                  <a:schemeClr val="accent3">
                    <a:lumMod val="50000"/>
                  </a:schemeClr>
                </a:solidFill>
                <a:latin typeface="calibri" charset="0"/>
              </a:rPr>
              <a:t>In Nederland ben je vrij in de keuze waar je wilt bevallen.</a:t>
            </a:r>
          </a:p>
          <a:p>
            <a:r>
              <a:rPr lang="nl-NL" sz="800" dirty="0">
                <a:solidFill>
                  <a:schemeClr val="accent3">
                    <a:lumMod val="50000"/>
                  </a:schemeClr>
                </a:solidFill>
                <a:latin typeface="calibri" charset="0"/>
              </a:rPr>
              <a:t>Tenzij er sprake is van een medische indicatie, of andere omstandigheden.</a:t>
            </a:r>
          </a:p>
          <a:p>
            <a:r>
              <a:rPr lang="nl-NL" sz="800" dirty="0">
                <a:solidFill>
                  <a:schemeClr val="accent3">
                    <a:lumMod val="50000"/>
                  </a:schemeClr>
                </a:solidFill>
                <a:latin typeface="calibri" charset="0"/>
              </a:rPr>
              <a:t>Het kan een keuze van jezelf zijn om poliklinisch te bevallen, of op advies van de verloskundige.</a:t>
            </a:r>
          </a:p>
          <a:p>
            <a:r>
              <a:rPr lang="nl-NL" sz="800" dirty="0">
                <a:solidFill>
                  <a:schemeClr val="accent3">
                    <a:lumMod val="50000"/>
                  </a:schemeClr>
                </a:solidFill>
                <a:latin typeface="calibri" charset="0"/>
              </a:rPr>
              <a:t>Dit i.v.m. je woonomstandigheden, of dat je te ver van een ziekenhuis woont.</a:t>
            </a:r>
          </a:p>
          <a:p>
            <a:r>
              <a:rPr lang="nl-NL" sz="800" dirty="0">
                <a:solidFill>
                  <a:schemeClr val="accent3">
                    <a:lumMod val="50000"/>
                  </a:schemeClr>
                </a:solidFill>
                <a:latin typeface="calibri" charset="0"/>
              </a:rPr>
              <a:t>De norm is dat als er een acute situatie is, de barende binnen 20 minuten in een ziekenhuis moet zijn.</a:t>
            </a:r>
          </a:p>
          <a:p>
            <a:r>
              <a:rPr lang="nl-NL" sz="800" dirty="0">
                <a:solidFill>
                  <a:schemeClr val="accent3">
                    <a:lumMod val="50000"/>
                  </a:schemeClr>
                </a:solidFill>
                <a:latin typeface="calibri" charset="0"/>
              </a:rPr>
              <a:t>De bevalling begint altijd thuis, de geboorte van jullie kindje zal zich aandienen door de komst van weeën, of door verlies van het vruchtwater. (De vliezen breken)</a:t>
            </a:r>
          </a:p>
          <a:p>
            <a:r>
              <a:rPr lang="nl-NL" sz="800" dirty="0">
                <a:solidFill>
                  <a:schemeClr val="accent3">
                    <a:lumMod val="50000"/>
                  </a:schemeClr>
                </a:solidFill>
                <a:latin typeface="calibri" charset="0"/>
              </a:rPr>
              <a:t>De verloskundige komt dan eerst bij jullie thuis en zal jullie begeleiden naar het ziekenhuis.</a:t>
            </a:r>
          </a:p>
          <a:p>
            <a:r>
              <a:rPr lang="nl-NL" sz="800" dirty="0">
                <a:solidFill>
                  <a:schemeClr val="accent3">
                    <a:lumMod val="50000"/>
                  </a:schemeClr>
                </a:solidFill>
                <a:latin typeface="calibri" charset="0"/>
              </a:rPr>
              <a:t>Je kunt je keuze tot het allerlaatste moment uitstellen, (als het je eigen keuze is) gaat alles voorspoedig dan mag je ook thuis blijven.</a:t>
            </a:r>
          </a:p>
          <a:p>
            <a:r>
              <a:rPr lang="nl-NL" sz="800" dirty="0">
                <a:solidFill>
                  <a:schemeClr val="accent3">
                    <a:lumMod val="50000"/>
                  </a:schemeClr>
                </a:solidFill>
                <a:latin typeface="calibri" charset="0"/>
              </a:rPr>
              <a:t>De plaats van de geboorte van jullie kindje moet veilig en geborgen voelen.</a:t>
            </a:r>
          </a:p>
          <a:p>
            <a:endParaRPr lang="nl-NL" dirty="0"/>
          </a:p>
        </p:txBody>
      </p:sp>
      <p:sp>
        <p:nvSpPr>
          <p:cNvPr id="8" name="Rechthoek 7"/>
          <p:cNvSpPr/>
          <p:nvPr/>
        </p:nvSpPr>
        <p:spPr>
          <a:xfrm>
            <a:off x="457200" y="5264100"/>
            <a:ext cx="2450592" cy="1216102"/>
          </a:xfrm>
          <a:prstGeom prst="rect">
            <a:avLst/>
          </a:prstGeom>
          <a:solidFill>
            <a:schemeClr val="accent1">
              <a:lumMod val="40000"/>
              <a:lumOff val="60000"/>
            </a:schemeClr>
          </a:solidFill>
        </p:spPr>
        <p:txBody>
          <a:bodyPr wrap="square">
            <a:spAutoFit/>
          </a:bodyPr>
          <a:lstStyle/>
          <a:p>
            <a:pPr>
              <a:lnSpc>
                <a:spcPct val="107000"/>
              </a:lnSpc>
              <a:spcAft>
                <a:spcPts val="800"/>
              </a:spcAft>
            </a:pPr>
            <a:r>
              <a:rPr lang="nl-NL" sz="1000" b="1" dirty="0">
                <a:solidFill>
                  <a:srgbClr val="C00000"/>
                </a:solidFill>
                <a:latin typeface="Calibri" charset="0"/>
                <a:ea typeface="Calibri" charset="0"/>
                <a:cs typeface="Times New Roman" charset="0"/>
              </a:rPr>
              <a:t>Dat je hier bent, heb je zelf bedacht.</a:t>
            </a:r>
            <a:endParaRPr lang="nl-NL" sz="1000" dirty="0">
              <a:solidFill>
                <a:srgbClr val="C00000"/>
              </a:solidFill>
              <a:latin typeface="Calibri" charset="0"/>
              <a:ea typeface="Calibri" charset="0"/>
              <a:cs typeface="Times New Roman" charset="0"/>
            </a:endParaRPr>
          </a:p>
          <a:p>
            <a:pPr>
              <a:lnSpc>
                <a:spcPct val="107000"/>
              </a:lnSpc>
              <a:spcAft>
                <a:spcPts val="800"/>
              </a:spcAft>
            </a:pPr>
            <a:r>
              <a:rPr lang="nl-NL" sz="1000" b="1" dirty="0">
                <a:solidFill>
                  <a:srgbClr val="C00000"/>
                </a:solidFill>
                <a:latin typeface="Calibri" charset="0"/>
                <a:ea typeface="Calibri" charset="0"/>
                <a:cs typeface="Times New Roman" charset="0"/>
              </a:rPr>
              <a:t>Er was een kracht die je op de aarde bracht,</a:t>
            </a:r>
            <a:endParaRPr lang="nl-NL" sz="1000" dirty="0">
              <a:solidFill>
                <a:srgbClr val="C00000"/>
              </a:solidFill>
              <a:latin typeface="Calibri" charset="0"/>
              <a:ea typeface="Calibri" charset="0"/>
              <a:cs typeface="Times New Roman" charset="0"/>
            </a:endParaRPr>
          </a:p>
          <a:p>
            <a:pPr>
              <a:lnSpc>
                <a:spcPct val="107000"/>
              </a:lnSpc>
              <a:spcAft>
                <a:spcPts val="800"/>
              </a:spcAft>
            </a:pPr>
            <a:r>
              <a:rPr lang="nl-NL" sz="1000" b="1" dirty="0">
                <a:solidFill>
                  <a:srgbClr val="C00000"/>
                </a:solidFill>
                <a:latin typeface="Calibri" charset="0"/>
                <a:ea typeface="Calibri" charset="0"/>
                <a:cs typeface="Times New Roman" charset="0"/>
              </a:rPr>
              <a:t>de kracht van aarde, vuur, lucht en water,</a:t>
            </a:r>
            <a:endParaRPr lang="nl-NL" sz="1000" dirty="0">
              <a:solidFill>
                <a:srgbClr val="C00000"/>
              </a:solidFill>
              <a:latin typeface="Calibri" charset="0"/>
              <a:ea typeface="Calibri" charset="0"/>
              <a:cs typeface="Times New Roman" charset="0"/>
            </a:endParaRPr>
          </a:p>
          <a:p>
            <a:pPr>
              <a:lnSpc>
                <a:spcPct val="107000"/>
              </a:lnSpc>
              <a:spcAft>
                <a:spcPts val="800"/>
              </a:spcAft>
            </a:pPr>
            <a:r>
              <a:rPr lang="nl-NL" sz="1000" b="1" dirty="0">
                <a:solidFill>
                  <a:srgbClr val="C00000"/>
                </a:solidFill>
                <a:latin typeface="Calibri" charset="0"/>
                <a:ea typeface="Calibri" charset="0"/>
                <a:cs typeface="Times New Roman" charset="0"/>
              </a:rPr>
              <a:t>in warmte en liefde ontvangen.</a:t>
            </a:r>
            <a:endParaRPr lang="nl-NL" sz="1000" dirty="0">
              <a:solidFill>
                <a:srgbClr val="C00000"/>
              </a:solidFill>
              <a:effectLst/>
              <a:latin typeface="Calibri" charset="0"/>
              <a:ea typeface="Calibri" charset="0"/>
              <a:cs typeface="Times New Roman" charset="0"/>
            </a:endParaRPr>
          </a:p>
        </p:txBody>
      </p:sp>
      <p:sp>
        <p:nvSpPr>
          <p:cNvPr id="9" name="Rechthoek 8"/>
          <p:cNvSpPr/>
          <p:nvPr/>
        </p:nvSpPr>
        <p:spPr>
          <a:xfrm>
            <a:off x="7264907" y="1504239"/>
            <a:ext cx="2310892" cy="5482783"/>
          </a:xfrm>
          <a:prstGeom prst="rect">
            <a:avLst/>
          </a:prstGeom>
          <a:solidFill>
            <a:schemeClr val="accent1">
              <a:lumMod val="40000"/>
              <a:lumOff val="60000"/>
            </a:schemeClr>
          </a:solidFill>
        </p:spPr>
        <p:txBody>
          <a:bodyPr wrap="square">
            <a:spAutoFit/>
          </a:bodyPr>
          <a:lstStyle/>
          <a:p>
            <a:r>
              <a:rPr lang="nl-NL" i="1" dirty="0">
                <a:latin typeface="Calibri" charset="0"/>
                <a:ea typeface="Calibri" charset="0"/>
                <a:cs typeface="Times New Roman" charset="0"/>
              </a:rPr>
              <a:t>         </a:t>
            </a:r>
            <a:r>
              <a:rPr lang="nl-NL" sz="800" b="1" dirty="0">
                <a:solidFill>
                  <a:srgbClr val="C00000"/>
                </a:solidFill>
                <a:latin typeface="Calibri" charset="0"/>
                <a:ea typeface="Calibri" charset="0"/>
                <a:cs typeface="Times New Roman" charset="0"/>
              </a:rPr>
              <a:t>Tips voor de voorbereiding op de </a:t>
            </a:r>
          </a:p>
          <a:p>
            <a:r>
              <a:rPr lang="nl-NL" sz="800" b="1" dirty="0">
                <a:solidFill>
                  <a:srgbClr val="C00000"/>
                </a:solidFill>
                <a:latin typeface="Calibri" charset="0"/>
                <a:ea typeface="Calibri" charset="0"/>
                <a:cs typeface="Times New Roman" charset="0"/>
              </a:rPr>
              <a:t>                     poliklinische bevalling     </a:t>
            </a:r>
          </a:p>
          <a:p>
            <a:r>
              <a:rPr lang="nl-NL" sz="800" b="1" dirty="0">
                <a:solidFill>
                  <a:srgbClr val="C00000"/>
                </a:solidFill>
                <a:latin typeface="Calibri" charset="0"/>
                <a:ea typeface="Calibri" charset="0"/>
                <a:cs typeface="Times New Roman" charset="0"/>
              </a:rPr>
              <a:t>                 </a:t>
            </a:r>
            <a:endParaRPr lang="nl-NL" sz="800" dirty="0">
              <a:solidFill>
                <a:srgbClr val="C00000"/>
              </a:solidFill>
              <a:latin typeface="Calibri" charset="0"/>
              <a:ea typeface="Calibri" charset="0"/>
              <a:cs typeface="Times New Roman" charset="0"/>
            </a:endParaRPr>
          </a:p>
          <a:p>
            <a:pPr marL="457200">
              <a:lnSpc>
                <a:spcPct val="107000"/>
              </a:lnSpc>
              <a:spcAft>
                <a:spcPts val="0"/>
              </a:spcAft>
            </a:pPr>
            <a:r>
              <a:rPr lang="nl-NL" sz="800" dirty="0">
                <a:solidFill>
                  <a:srgbClr val="C00000"/>
                </a:solidFill>
                <a:latin typeface="Calibri" charset="0"/>
                <a:ea typeface="Calibri" charset="0"/>
                <a:cs typeface="Times New Roman" charset="0"/>
              </a:rPr>
              <a:t>Overleg met je verloskundige wat jij belangrijk vindt. </a:t>
            </a:r>
          </a:p>
          <a:p>
            <a:pPr marL="457200">
              <a:lnSpc>
                <a:spcPct val="107000"/>
              </a:lnSpc>
              <a:spcAft>
                <a:spcPts val="0"/>
              </a:spcAft>
            </a:pPr>
            <a:r>
              <a:rPr lang="nl-NL" sz="800" dirty="0">
                <a:solidFill>
                  <a:srgbClr val="C00000"/>
                </a:solidFill>
                <a:latin typeface="Calibri" charset="0"/>
                <a:ea typeface="Calibri" charset="0"/>
                <a:cs typeface="Times New Roman" charset="0"/>
              </a:rPr>
              <a:t>Maak eventueel een bevallingsplan zodat je dit mee kan nemen naar het ziekenhuis, waar duidelijk in staat wat jullie willen. </a:t>
            </a:r>
          </a:p>
          <a:p>
            <a:pPr marL="457200">
              <a:lnSpc>
                <a:spcPct val="107000"/>
              </a:lnSpc>
              <a:spcAft>
                <a:spcPts val="0"/>
              </a:spcAft>
            </a:pPr>
            <a:r>
              <a:rPr lang="nl-NL" sz="800" dirty="0">
                <a:solidFill>
                  <a:srgbClr val="C00000"/>
                </a:solidFill>
                <a:latin typeface="Calibri" charset="0"/>
                <a:ea typeface="Calibri" charset="0"/>
                <a:cs typeface="Times New Roman" charset="0"/>
              </a:rPr>
              <a:t>Typ het bevallingsplan op een gekleurd A4tje, zo is het altijd te vinden tussen de andere papieren die je mee neemt naar het ziekenhuis. </a:t>
            </a:r>
          </a:p>
          <a:p>
            <a:pPr marL="457200">
              <a:lnSpc>
                <a:spcPct val="107000"/>
              </a:lnSpc>
              <a:spcAft>
                <a:spcPts val="0"/>
              </a:spcAft>
            </a:pPr>
            <a:r>
              <a:rPr lang="nl-NL" sz="800" dirty="0">
                <a:solidFill>
                  <a:srgbClr val="C00000"/>
                </a:solidFill>
                <a:latin typeface="Calibri" charset="0"/>
                <a:ea typeface="Calibri" charset="0"/>
                <a:cs typeface="Times New Roman" charset="0"/>
              </a:rPr>
              <a:t>Bespreek dit ook bij de intake soms doet de kraamverzorgende de intake die ook jullie kraamweek verzorgt. </a:t>
            </a:r>
          </a:p>
          <a:p>
            <a:pPr marL="457200">
              <a:lnSpc>
                <a:spcPct val="107000"/>
              </a:lnSpc>
              <a:spcAft>
                <a:spcPts val="0"/>
              </a:spcAft>
            </a:pPr>
            <a:r>
              <a:rPr lang="nl-NL" sz="800" dirty="0">
                <a:solidFill>
                  <a:srgbClr val="C00000"/>
                </a:solidFill>
                <a:latin typeface="Calibri" charset="0"/>
                <a:ea typeface="Calibri" charset="0"/>
                <a:cs typeface="Times New Roman" charset="0"/>
              </a:rPr>
              <a:t>Je eigen kraamverzorgende mag mee naar het ziekenhuis.</a:t>
            </a:r>
          </a:p>
          <a:p>
            <a:pPr marL="457200">
              <a:lnSpc>
                <a:spcPct val="107000"/>
              </a:lnSpc>
              <a:spcAft>
                <a:spcPts val="0"/>
              </a:spcAft>
            </a:pPr>
            <a:r>
              <a:rPr lang="nl-NL" sz="800" dirty="0">
                <a:solidFill>
                  <a:srgbClr val="C00000"/>
                </a:solidFill>
                <a:latin typeface="Calibri" charset="0"/>
                <a:ea typeface="Calibri" charset="0"/>
                <a:cs typeface="Times New Roman" charset="0"/>
              </a:rPr>
              <a:t>In het plan kan staan dat jullie graag het kindje zelf willen aan pakken, zelf de navelstreng willen door knippen, of de placenta aan het kindje willen houden (lotus baby.)</a:t>
            </a:r>
          </a:p>
          <a:p>
            <a:pPr marL="457200">
              <a:lnSpc>
                <a:spcPct val="107000"/>
              </a:lnSpc>
              <a:spcAft>
                <a:spcPts val="0"/>
              </a:spcAft>
            </a:pPr>
            <a:r>
              <a:rPr lang="nl-NL" sz="800" dirty="0">
                <a:solidFill>
                  <a:srgbClr val="C00000"/>
                </a:solidFill>
                <a:latin typeface="Calibri" charset="0"/>
                <a:ea typeface="Calibri" charset="0"/>
                <a:cs typeface="Times New Roman" charset="0"/>
              </a:rPr>
              <a:t>Op de verloskamer gedimd licht, gordijnen dicht.</a:t>
            </a:r>
          </a:p>
          <a:p>
            <a:pPr marL="457200">
              <a:lnSpc>
                <a:spcPct val="107000"/>
              </a:lnSpc>
              <a:spcAft>
                <a:spcPts val="0"/>
              </a:spcAft>
            </a:pPr>
            <a:r>
              <a:rPr lang="nl-NL" sz="800" dirty="0">
                <a:solidFill>
                  <a:srgbClr val="C00000"/>
                </a:solidFill>
                <a:latin typeface="Calibri" charset="0"/>
                <a:ea typeface="Calibri" charset="0"/>
                <a:cs typeface="Times New Roman" charset="0"/>
              </a:rPr>
              <a:t>Geen pijnstilling of juist wel als je er zelf om vraagt.</a:t>
            </a:r>
          </a:p>
          <a:p>
            <a:pPr marL="457200">
              <a:lnSpc>
                <a:spcPct val="107000"/>
              </a:lnSpc>
              <a:spcAft>
                <a:spcPts val="0"/>
              </a:spcAft>
            </a:pPr>
            <a:r>
              <a:rPr lang="nl-NL" sz="800" dirty="0">
                <a:solidFill>
                  <a:srgbClr val="C00000"/>
                </a:solidFill>
                <a:latin typeface="Calibri" charset="0"/>
                <a:ea typeface="Calibri" charset="0"/>
                <a:cs typeface="Times New Roman" charset="0"/>
              </a:rPr>
              <a:t>Probeer de pijn te zien als iets functioneels geen angst voor pijn. De weeën zorgen ervoor dat de baarmoedermond opent en je je kind kan baren.</a:t>
            </a:r>
          </a:p>
          <a:p>
            <a:pPr marL="457200">
              <a:lnSpc>
                <a:spcPct val="107000"/>
              </a:lnSpc>
              <a:spcAft>
                <a:spcPts val="0"/>
              </a:spcAft>
            </a:pPr>
            <a:r>
              <a:rPr lang="nl-NL" sz="800" dirty="0">
                <a:solidFill>
                  <a:srgbClr val="C00000"/>
                </a:solidFill>
                <a:latin typeface="Calibri" charset="0"/>
                <a:ea typeface="Calibri" charset="0"/>
                <a:cs typeface="Times New Roman" charset="0"/>
              </a:rPr>
              <a:t>Huid op huidcontact, aanleggen na geboorte omhult met eigen wollen doek en mutsje.</a:t>
            </a:r>
          </a:p>
          <a:p>
            <a:pPr marL="457200">
              <a:lnSpc>
                <a:spcPct val="107000"/>
              </a:lnSpc>
              <a:spcAft>
                <a:spcPts val="0"/>
              </a:spcAft>
            </a:pPr>
            <a:r>
              <a:rPr lang="nl-NL" sz="800" dirty="0">
                <a:solidFill>
                  <a:srgbClr val="C00000"/>
                </a:solidFill>
                <a:latin typeface="Calibri" charset="0"/>
                <a:ea typeface="Calibri" charset="0"/>
                <a:cs typeface="Times New Roman" charset="0"/>
              </a:rPr>
              <a:t>Voor jezelf ook eigen doeken, wollen sokken, eigen thee en oliën, waterzak.</a:t>
            </a:r>
          </a:p>
          <a:p>
            <a:pPr marL="457200">
              <a:lnSpc>
                <a:spcPct val="107000"/>
              </a:lnSpc>
              <a:spcAft>
                <a:spcPts val="0"/>
              </a:spcAft>
            </a:pPr>
            <a:r>
              <a:rPr lang="nl-NL" sz="800" dirty="0">
                <a:solidFill>
                  <a:srgbClr val="C00000"/>
                </a:solidFill>
                <a:latin typeface="Calibri" charset="0"/>
                <a:ea typeface="Calibri" charset="0"/>
                <a:cs typeface="Times New Roman" charset="0"/>
              </a:rPr>
              <a:t>Geen ander personeel wat in en uit loopt.</a:t>
            </a:r>
          </a:p>
          <a:p>
            <a:pPr marL="457200">
              <a:lnSpc>
                <a:spcPct val="107000"/>
              </a:lnSpc>
              <a:spcAft>
                <a:spcPts val="0"/>
              </a:spcAft>
            </a:pPr>
            <a:r>
              <a:rPr lang="nl-NL" sz="800" dirty="0">
                <a:solidFill>
                  <a:srgbClr val="C00000"/>
                </a:solidFill>
                <a:latin typeface="Calibri" charset="0"/>
                <a:ea typeface="Calibri" charset="0"/>
                <a:cs typeface="Times New Roman" charset="0"/>
              </a:rPr>
              <a:t> </a:t>
            </a:r>
          </a:p>
        </p:txBody>
      </p:sp>
      <p:pic>
        <p:nvPicPr>
          <p:cNvPr id="15" name="Afbeelding 14"/>
          <p:cNvPicPr>
            <a:picLocks noChangeAspect="1"/>
          </p:cNvPicPr>
          <p:nvPr/>
        </p:nvPicPr>
        <p:blipFill>
          <a:blip r:embed="rId4"/>
          <a:stretch>
            <a:fillRect/>
          </a:stretch>
        </p:blipFill>
        <p:spPr>
          <a:xfrm>
            <a:off x="7326634" y="712381"/>
            <a:ext cx="2187437" cy="777934"/>
          </a:xfrm>
          <a:prstGeom prst="rect">
            <a:avLst/>
          </a:prstGeom>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BroTvlRedBlutri_TP103461831">
  <a:themeElements>
    <a:clrScheme name="Reisgids">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In drieën gevouwen folder natuurlijke kraamzorg" id="{5F9148EB-5CFA-48A0-AB4C-FD9D431D2F46}" vid="{729308DF-CAF3-4F68-BA5C-44F4E9E816E6}"/>
    </a:ext>
  </a:extLst>
</a:theme>
</file>

<file path=ppt/theme/theme2.xml><?xml version="1.0" encoding="utf-8"?>
<a:theme xmlns:a="http://schemas.openxmlformats.org/drawingml/2006/main" name="Office Theme">
  <a:themeElements>
    <a:clrScheme name="Reisgids">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Reisgids">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49991EB-01D6-4D1E-8B21-68A3BBF23D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 drieën gevouwen folder natuurlijke kraamzorg</Template>
  <TotalTime>0</TotalTime>
  <Words>893</Words>
  <Application>Microsoft Office PowerPoint</Application>
  <PresentationFormat>Aangepast</PresentationFormat>
  <Paragraphs>85</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BroTvlRedBlutri_TP103461831</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2016-05-27T17:49:06Z</cp:lastPrinted>
  <dcterms:created xsi:type="dcterms:W3CDTF">2016-05-16T08:26:53Z</dcterms:created>
  <dcterms:modified xsi:type="dcterms:W3CDTF">2016-05-29T21:52:42Z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TC034618329991</vt:lpwstr>
  </property>
</Properties>
</file>